
<file path=[Content_Types].xml><?xml version="1.0" encoding="utf-8"?>
<Types xmlns="http://schemas.openxmlformats.org/package/2006/content-types">
  <Default Extension="xml" ContentType="application/xml"/>
  <Default Extension="jpeg" ContentType="image/jpeg"/>
  <Default Extension="jpg" ContentType="image/jp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4"/>
  </p:notesMasterIdLst>
  <p:sldIdLst>
    <p:sldId id="259" r:id="rId3"/>
    <p:sldId id="258" r:id="rId4"/>
    <p:sldId id="304" r:id="rId5"/>
    <p:sldId id="260" r:id="rId6"/>
    <p:sldId id="332" r:id="rId7"/>
    <p:sldId id="333" r:id="rId8"/>
    <p:sldId id="334" r:id="rId9"/>
    <p:sldId id="352" r:id="rId10"/>
    <p:sldId id="335" r:id="rId11"/>
    <p:sldId id="336" r:id="rId12"/>
    <p:sldId id="337" r:id="rId13"/>
    <p:sldId id="355" r:id="rId14"/>
    <p:sldId id="338" r:id="rId15"/>
    <p:sldId id="356" r:id="rId16"/>
    <p:sldId id="339" r:id="rId17"/>
    <p:sldId id="354" r:id="rId18"/>
    <p:sldId id="340" r:id="rId19"/>
    <p:sldId id="341" r:id="rId20"/>
    <p:sldId id="342" r:id="rId21"/>
    <p:sldId id="343" r:id="rId22"/>
    <p:sldId id="344" r:id="rId23"/>
    <p:sldId id="345" r:id="rId24"/>
    <p:sldId id="350" r:id="rId25"/>
    <p:sldId id="347" r:id="rId26"/>
    <p:sldId id="349" r:id="rId27"/>
    <p:sldId id="351" r:id="rId28"/>
    <p:sldId id="357" r:id="rId29"/>
    <p:sldId id="348" r:id="rId30"/>
    <p:sldId id="353" r:id="rId31"/>
    <p:sldId id="287" r:id="rId32"/>
    <p:sldId id="317" r:id="rId33"/>
    <p:sldId id="288" r:id="rId34"/>
    <p:sldId id="289" r:id="rId35"/>
    <p:sldId id="318" r:id="rId36"/>
    <p:sldId id="319" r:id="rId37"/>
    <p:sldId id="320" r:id="rId38"/>
    <p:sldId id="321" r:id="rId39"/>
    <p:sldId id="322" r:id="rId40"/>
    <p:sldId id="323" r:id="rId41"/>
    <p:sldId id="290" r:id="rId42"/>
    <p:sldId id="291" r:id="rId43"/>
    <p:sldId id="292" r:id="rId44"/>
    <p:sldId id="293" r:id="rId45"/>
    <p:sldId id="294" r:id="rId46"/>
    <p:sldId id="295" r:id="rId47"/>
    <p:sldId id="296" r:id="rId48"/>
    <p:sldId id="331" r:id="rId49"/>
    <p:sldId id="297" r:id="rId50"/>
    <p:sldId id="298" r:id="rId51"/>
    <p:sldId id="300" r:id="rId52"/>
    <p:sldId id="326"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33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0" d="100"/>
          <a:sy n="120" d="100"/>
        </p:scale>
        <p:origin x="-131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notesMaster" Target="notesMasters/notes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485C38-3511-AE4A-B42F-587A214B2742}" type="datetimeFigureOut">
              <a:rPr lang="en-US" smtClean="0"/>
              <a:t>9/21/17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5B6AC2-6AB3-344E-9B5B-B1CF8CB23EBB}" type="slidenum">
              <a:rPr lang="en-US" smtClean="0"/>
              <a:t>‹#›</a:t>
            </a:fld>
            <a:endParaRPr lang="en-US"/>
          </a:p>
        </p:txBody>
      </p:sp>
    </p:spTree>
    <p:extLst>
      <p:ext uri="{BB962C8B-B14F-4D97-AF65-F5344CB8AC3E}">
        <p14:creationId xmlns:p14="http://schemas.microsoft.com/office/powerpoint/2010/main" val="41846792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1</a:t>
            </a:fld>
            <a:endParaRPr lang="en-US"/>
          </a:p>
        </p:txBody>
      </p:sp>
    </p:spTree>
    <p:extLst>
      <p:ext uri="{BB962C8B-B14F-4D97-AF65-F5344CB8AC3E}">
        <p14:creationId xmlns:p14="http://schemas.microsoft.com/office/powerpoint/2010/main" val="1933353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when </a:t>
            </a:r>
            <a:r>
              <a:rPr lang="en-US" sz="1200" spc="-10" dirty="0" smtClean="0">
                <a:cs typeface="Times New Roman"/>
              </a:rPr>
              <a:t>human knowledge can </a:t>
            </a:r>
            <a:r>
              <a:rPr lang="en-US" sz="1200" spc="-5" dirty="0" smtClean="0">
                <a:cs typeface="Times New Roman"/>
              </a:rPr>
              <a:t>be </a:t>
            </a:r>
            <a:r>
              <a:rPr lang="en-US" sz="1200" spc="-10" dirty="0" smtClean="0">
                <a:cs typeface="Times New Roman"/>
              </a:rPr>
              <a:t>combined with the processing speed </a:t>
            </a:r>
            <a:r>
              <a:rPr lang="en-US" sz="1200" spc="-5" dirty="0" smtClean="0">
                <a:cs typeface="Times New Roman"/>
              </a:rPr>
              <a:t>of </a:t>
            </a:r>
            <a:r>
              <a:rPr lang="en-US" sz="1200" spc="-10" dirty="0" smtClean="0">
                <a:cs typeface="Times New Roman"/>
              </a:rPr>
              <a:t>machines, machines will </a:t>
            </a:r>
            <a:r>
              <a:rPr lang="en-US" sz="1200" spc="-5" dirty="0" smtClean="0">
                <a:cs typeface="Times New Roman"/>
              </a:rPr>
              <a:t>be </a:t>
            </a:r>
            <a:r>
              <a:rPr lang="en-US" sz="1200" spc="-10" dirty="0" smtClean="0">
                <a:cs typeface="Times New Roman"/>
              </a:rPr>
              <a:t>able to process </a:t>
            </a:r>
            <a:r>
              <a:rPr lang="en-US" sz="1200" spc="-15" dirty="0" smtClean="0">
                <a:cs typeface="Times New Roman"/>
              </a:rPr>
              <a:t>large </a:t>
            </a:r>
            <a:r>
              <a:rPr lang="en-US" sz="1200" spc="-10" dirty="0" smtClean="0">
                <a:cs typeface="Times New Roman"/>
              </a:rPr>
              <a:t>amounts </a:t>
            </a:r>
            <a:r>
              <a:rPr lang="en-US" sz="1200" spc="-5" dirty="0" smtClean="0">
                <a:cs typeface="Times New Roman"/>
              </a:rPr>
              <a:t>of </a:t>
            </a:r>
            <a:r>
              <a:rPr lang="en-US" sz="1200" spc="-10" dirty="0" smtClean="0">
                <a:cs typeface="Times New Roman"/>
              </a:rPr>
              <a:t>data without requiring much human intervention. </a:t>
            </a: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15</a:t>
            </a:fld>
            <a:endParaRPr lang="en-US"/>
          </a:p>
        </p:txBody>
      </p:sp>
    </p:spTree>
    <p:extLst>
      <p:ext uri="{BB962C8B-B14F-4D97-AF65-F5344CB8AC3E}">
        <p14:creationId xmlns:p14="http://schemas.microsoft.com/office/powerpoint/2010/main" val="3929709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Solutions</a:t>
            </a:r>
          </a:p>
          <a:p>
            <a:r>
              <a:rPr lang="en-US" sz="1200" b="0" i="0" u="none" strike="noStrike" kern="1200" baseline="0" dirty="0" smtClean="0">
                <a:solidFill>
                  <a:schemeClr val="tx1"/>
                </a:solidFill>
                <a:latin typeface="+mn-lt"/>
                <a:ea typeface="+mn-ea"/>
                <a:cs typeface="+mn-cs"/>
              </a:rPr>
              <a:t>• Use more robust distance functions and find full-dimensional outliers</a:t>
            </a:r>
          </a:p>
          <a:p>
            <a:r>
              <a:rPr lang="en-US" sz="1200" b="0" i="0" u="none" strike="noStrike" kern="1200" baseline="0" dirty="0" smtClean="0">
                <a:solidFill>
                  <a:schemeClr val="tx1"/>
                </a:solidFill>
                <a:latin typeface="+mn-lt"/>
                <a:ea typeface="+mn-ea"/>
                <a:cs typeface="+mn-cs"/>
              </a:rPr>
              <a:t>• Find outliers in projections (subspaces) of the original feature space</a:t>
            </a:r>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19</a:t>
            </a:fld>
            <a:endParaRPr lang="en-US"/>
          </a:p>
        </p:txBody>
      </p:sp>
    </p:spTree>
    <p:extLst>
      <p:ext uri="{BB962C8B-B14F-4D97-AF65-F5344CB8AC3E}">
        <p14:creationId xmlns:p14="http://schemas.microsoft.com/office/powerpoint/2010/main" val="639874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Text Analytics Process</a:t>
            </a:r>
            <a:r>
              <a:rPr lang="en-US" baseline="0" dirty="0" smtClean="0"/>
              <a:t> within an organization.</a:t>
            </a:r>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23</a:t>
            </a:fld>
            <a:endParaRPr lang="en-US"/>
          </a:p>
        </p:txBody>
      </p:sp>
    </p:spTree>
    <p:extLst>
      <p:ext uri="{BB962C8B-B14F-4D97-AF65-F5344CB8AC3E}">
        <p14:creationId xmlns:p14="http://schemas.microsoft.com/office/powerpoint/2010/main" val="65170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Big Data is often created by high-volume feeds of incoming state that remains mutable, possibly indefinitely. It's a poor fit for traditional OLTP databases due to the volume involved and it's a poor fit for analytic databases due to the emphasis on mutable state and point queries. Both types of databases are ultimately necessary because the ideal storage layout for a given data set is determined by the queries you need to execute efficiently.</a:t>
            </a: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30</a:t>
            </a:fld>
            <a:endParaRPr lang="en-US"/>
          </a:p>
        </p:txBody>
      </p:sp>
    </p:spTree>
    <p:extLst>
      <p:ext uri="{BB962C8B-B14F-4D97-AF65-F5344CB8AC3E}">
        <p14:creationId xmlns:p14="http://schemas.microsoft.com/office/powerpoint/2010/main" val="1270781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pc="-10" dirty="0" smtClean="0">
                <a:cs typeface="Times New Roman"/>
              </a:rPr>
              <a:t>. As shown in </a:t>
            </a:r>
            <a:r>
              <a:rPr lang="en-US" u="sng" spc="-10" dirty="0" smtClean="0">
                <a:solidFill>
                  <a:srgbClr val="0000ED"/>
                </a:solidFill>
                <a:cs typeface="Times New Roman"/>
                <a:hlinkClick r:id="" action="ppaction://noaction"/>
              </a:rPr>
              <a:t>Figure 4.2</a:t>
            </a:r>
            <a:r>
              <a:rPr lang="en-US" spc="-10" dirty="0" smtClean="0">
                <a:cs typeface="Times New Roman"/>
              </a:rPr>
              <a:t>, </a:t>
            </a:r>
            <a:r>
              <a:rPr lang="en-US" spc="-15" dirty="0" smtClean="0">
                <a:cs typeface="Times New Roman"/>
              </a:rPr>
              <a:t>OLAP </a:t>
            </a:r>
            <a:r>
              <a:rPr lang="en-US" spc="-10" dirty="0" smtClean="0">
                <a:cs typeface="Times New Roman"/>
              </a:rPr>
              <a:t>systems perform  long-running, complex queries against </a:t>
            </a:r>
            <a:r>
              <a:rPr lang="en-US" spc="-5" dirty="0" smtClean="0">
                <a:cs typeface="Times New Roman"/>
              </a:rPr>
              <a:t>a </a:t>
            </a:r>
            <a:r>
              <a:rPr lang="en-US" spc="-10" dirty="0" smtClean="0">
                <a:cs typeface="Times New Roman"/>
              </a:rPr>
              <a:t>multidimensional database whose structure is  optimized for performing advanced</a:t>
            </a:r>
            <a:r>
              <a:rPr lang="en-US" spc="50" dirty="0" smtClean="0">
                <a:cs typeface="Times New Roman"/>
              </a:rPr>
              <a:t> </a:t>
            </a:r>
            <a:r>
              <a:rPr lang="en-US" spc="-10" dirty="0" smtClean="0">
                <a:cs typeface="Times New Roman"/>
              </a:rPr>
              <a:t>analytics.</a:t>
            </a:r>
            <a:endParaRPr lang="en-US" dirty="0" smtClean="0">
              <a:cs typeface="Times New Roman"/>
            </a:endParaRP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33</a:t>
            </a:fld>
            <a:endParaRPr lang="en-US"/>
          </a:p>
        </p:txBody>
      </p:sp>
    </p:spTree>
    <p:extLst>
      <p:ext uri="{BB962C8B-B14F-4D97-AF65-F5344CB8AC3E}">
        <p14:creationId xmlns:p14="http://schemas.microsoft.com/office/powerpoint/2010/main" val="1182360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object-oriented and functional programming, an </a:t>
            </a:r>
            <a:r>
              <a:rPr lang="en-US" b="1" dirty="0" smtClean="0"/>
              <a:t>immutable</a:t>
            </a:r>
            <a:r>
              <a:rPr lang="en-US" dirty="0" smtClean="0"/>
              <a:t> object (unchangeable object) is an object whose state cannot be modified after it is created. This is in contrast to a mutable object (changeable object), which can be modified after it is created.</a:t>
            </a:r>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34</a:t>
            </a:fld>
            <a:endParaRPr lang="en-US"/>
          </a:p>
        </p:txBody>
      </p:sp>
    </p:spTree>
    <p:extLst>
      <p:ext uri="{BB962C8B-B14F-4D97-AF65-F5344CB8AC3E}">
        <p14:creationId xmlns:p14="http://schemas.microsoft.com/office/powerpoint/2010/main" val="433658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E-business</a:t>
            </a:r>
            <a:r>
              <a:rPr lang="en-US" dirty="0" smtClean="0"/>
              <a:t> software </a:t>
            </a:r>
            <a:r>
              <a:rPr lang="en-US" b="1" dirty="0" smtClean="0"/>
              <a:t>systems</a:t>
            </a:r>
            <a:r>
              <a:rPr lang="en-US" dirty="0" smtClean="0"/>
              <a:t> generally fall into four categories: Enterprise Resource Planning (ERP), Customer Relationship Management (CRM), Supply Chain Management (SCM) and </a:t>
            </a:r>
            <a:r>
              <a:rPr lang="en-US" b="1" dirty="0" smtClean="0"/>
              <a:t>Sales Force Automation</a:t>
            </a:r>
            <a:r>
              <a:rPr lang="en-US" dirty="0" smtClean="0"/>
              <a:t> (</a:t>
            </a:r>
            <a:r>
              <a:rPr lang="en-US" b="1" dirty="0" smtClean="0"/>
              <a:t>SFA</a:t>
            </a:r>
            <a:r>
              <a:rPr lang="en-US" dirty="0" smtClean="0"/>
              <a:t>). ERP, CRM, SCM and </a:t>
            </a:r>
            <a:r>
              <a:rPr lang="en-US" b="1" dirty="0" smtClean="0"/>
              <a:t>SFA</a:t>
            </a:r>
            <a:r>
              <a:rPr lang="en-US" dirty="0" smtClean="0"/>
              <a:t> differ in terms of goals, functionality, users and boundary of the </a:t>
            </a:r>
            <a:r>
              <a:rPr lang="en-US" b="1" dirty="0" smtClean="0"/>
              <a:t>systems</a:t>
            </a:r>
            <a:r>
              <a:rPr lang="en-US" dirty="0" smtClean="0"/>
              <a:t>.</a:t>
            </a:r>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41</a:t>
            </a:fld>
            <a:endParaRPr lang="en-US"/>
          </a:p>
        </p:txBody>
      </p:sp>
    </p:spTree>
    <p:extLst>
      <p:ext uri="{BB962C8B-B14F-4D97-AF65-F5344CB8AC3E}">
        <p14:creationId xmlns:p14="http://schemas.microsoft.com/office/powerpoint/2010/main" val="2252801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accent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909F0D2C-1DAB-124C-8728-C2A0F652EC08}" type="datetimeFigureOut">
              <a:rPr lang="en-US" smtClean="0"/>
              <a:t>9/21/17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069F1-558C-5D46-AAA7-AF663CEDDBF2}" type="slidenum">
              <a:rPr lang="en-US" smtClean="0"/>
              <a:t>‹#›</a:t>
            </a:fld>
            <a:endParaRPr lang="en-US"/>
          </a:p>
        </p:txBody>
      </p:sp>
    </p:spTree>
    <p:extLst>
      <p:ext uri="{BB962C8B-B14F-4D97-AF65-F5344CB8AC3E}">
        <p14:creationId xmlns:p14="http://schemas.microsoft.com/office/powerpoint/2010/main" val="3156062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9F0D2C-1DAB-124C-8728-C2A0F652EC08}" type="datetimeFigureOut">
              <a:rPr lang="en-US" smtClean="0"/>
              <a:t>9/21/17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069F1-558C-5D46-AAA7-AF663CEDDBF2}" type="slidenum">
              <a:rPr lang="en-US" smtClean="0"/>
              <a:t>‹#›</a:t>
            </a:fld>
            <a:endParaRPr lang="en-US"/>
          </a:p>
        </p:txBody>
      </p:sp>
    </p:spTree>
    <p:extLst>
      <p:ext uri="{BB962C8B-B14F-4D97-AF65-F5344CB8AC3E}">
        <p14:creationId xmlns:p14="http://schemas.microsoft.com/office/powerpoint/2010/main" val="3530250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9F0D2C-1DAB-124C-8728-C2A0F652EC08}" type="datetimeFigureOut">
              <a:rPr lang="en-US" smtClean="0"/>
              <a:t>9/21/17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069F1-558C-5D46-AAA7-AF663CEDDBF2}" type="slidenum">
              <a:rPr lang="en-US" smtClean="0"/>
              <a:t>‹#›</a:t>
            </a:fld>
            <a:endParaRPr lang="en-US"/>
          </a:p>
        </p:txBody>
      </p:sp>
    </p:spTree>
    <p:extLst>
      <p:ext uri="{BB962C8B-B14F-4D97-AF65-F5344CB8AC3E}">
        <p14:creationId xmlns:p14="http://schemas.microsoft.com/office/powerpoint/2010/main" val="334531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accent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909F0D2C-1DAB-124C-8728-C2A0F652EC08}" type="datetimeFigureOut">
              <a:rPr lang="en-US" smtClean="0">
                <a:solidFill>
                  <a:prstClr val="black">
                    <a:tint val="75000"/>
                  </a:prstClr>
                </a:solidFill>
              </a:rPr>
              <a:pPr/>
              <a:t>9/21/17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6843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9F0D2C-1DAB-124C-8728-C2A0F652EC08}" type="datetimeFigureOut">
              <a:rPr lang="en-US" smtClean="0">
                <a:solidFill>
                  <a:prstClr val="black">
                    <a:tint val="75000"/>
                  </a:prstClr>
                </a:solidFill>
              </a:rPr>
              <a:pPr/>
              <a:t>9/21/17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401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9F0D2C-1DAB-124C-8728-C2A0F652EC08}" type="datetimeFigureOut">
              <a:rPr lang="en-US" smtClean="0">
                <a:solidFill>
                  <a:prstClr val="black">
                    <a:tint val="75000"/>
                  </a:prstClr>
                </a:solidFill>
              </a:rPr>
              <a:pPr/>
              <a:t>9/21/17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4025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9F0D2C-1DAB-124C-8728-C2A0F652EC08}" type="datetimeFigureOut">
              <a:rPr lang="en-US" smtClean="0">
                <a:solidFill>
                  <a:prstClr val="black">
                    <a:tint val="75000"/>
                  </a:prstClr>
                </a:solidFill>
              </a:rPr>
              <a:pPr/>
              <a:t>9/21/17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6526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9F0D2C-1DAB-124C-8728-C2A0F652EC08}" type="datetimeFigureOut">
              <a:rPr lang="en-US" smtClean="0">
                <a:solidFill>
                  <a:prstClr val="black">
                    <a:tint val="75000"/>
                  </a:prstClr>
                </a:solidFill>
              </a:rPr>
              <a:pPr/>
              <a:t>9/21/17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93771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9F0D2C-1DAB-124C-8728-C2A0F652EC08}" type="datetimeFigureOut">
              <a:rPr lang="en-US" smtClean="0">
                <a:solidFill>
                  <a:prstClr val="black">
                    <a:tint val="75000"/>
                  </a:prstClr>
                </a:solidFill>
              </a:rPr>
              <a:pPr/>
              <a:t>9/21/17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60075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9F0D2C-1DAB-124C-8728-C2A0F652EC08}" type="datetimeFigureOut">
              <a:rPr lang="en-US" smtClean="0">
                <a:solidFill>
                  <a:prstClr val="black">
                    <a:tint val="75000"/>
                  </a:prstClr>
                </a:solidFill>
              </a:rPr>
              <a:pPr/>
              <a:t>9/21/17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1976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9F0D2C-1DAB-124C-8728-C2A0F652EC08}" type="datetimeFigureOut">
              <a:rPr lang="en-US" smtClean="0">
                <a:solidFill>
                  <a:prstClr val="black">
                    <a:tint val="75000"/>
                  </a:prstClr>
                </a:solidFill>
              </a:rPr>
              <a:pPr/>
              <a:t>9/21/17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1149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9F0D2C-1DAB-124C-8728-C2A0F652EC08}" type="datetimeFigureOut">
              <a:rPr lang="en-US" smtClean="0"/>
              <a:t>9/21/17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069F1-558C-5D46-AAA7-AF663CEDDBF2}" type="slidenum">
              <a:rPr lang="en-US" smtClean="0"/>
              <a:t>‹#›</a:t>
            </a:fld>
            <a:endParaRPr lang="en-US"/>
          </a:p>
        </p:txBody>
      </p:sp>
    </p:spTree>
    <p:extLst>
      <p:ext uri="{BB962C8B-B14F-4D97-AF65-F5344CB8AC3E}">
        <p14:creationId xmlns:p14="http://schemas.microsoft.com/office/powerpoint/2010/main" val="1606668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9F0D2C-1DAB-124C-8728-C2A0F652EC08}" type="datetimeFigureOut">
              <a:rPr lang="en-US" smtClean="0">
                <a:solidFill>
                  <a:prstClr val="black">
                    <a:tint val="75000"/>
                  </a:prstClr>
                </a:solidFill>
              </a:rPr>
              <a:pPr/>
              <a:t>9/21/17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04693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9F0D2C-1DAB-124C-8728-C2A0F652EC08}" type="datetimeFigureOut">
              <a:rPr lang="en-US" smtClean="0">
                <a:solidFill>
                  <a:prstClr val="black">
                    <a:tint val="75000"/>
                  </a:prstClr>
                </a:solidFill>
              </a:rPr>
              <a:pPr/>
              <a:t>9/21/17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7623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9F0D2C-1DAB-124C-8728-C2A0F652EC08}" type="datetimeFigureOut">
              <a:rPr lang="en-US" smtClean="0">
                <a:solidFill>
                  <a:prstClr val="black">
                    <a:tint val="75000"/>
                  </a:prstClr>
                </a:solidFill>
              </a:rPr>
              <a:pPr/>
              <a:t>9/21/17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0008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9F0D2C-1DAB-124C-8728-C2A0F652EC08}" type="datetimeFigureOut">
              <a:rPr lang="en-US" smtClean="0"/>
              <a:t>9/21/17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069F1-558C-5D46-AAA7-AF663CEDDBF2}" type="slidenum">
              <a:rPr lang="en-US" smtClean="0"/>
              <a:t>‹#›</a:t>
            </a:fld>
            <a:endParaRPr lang="en-US"/>
          </a:p>
        </p:txBody>
      </p:sp>
    </p:spTree>
    <p:extLst>
      <p:ext uri="{BB962C8B-B14F-4D97-AF65-F5344CB8AC3E}">
        <p14:creationId xmlns:p14="http://schemas.microsoft.com/office/powerpoint/2010/main" val="2224542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9F0D2C-1DAB-124C-8728-C2A0F652EC08}" type="datetimeFigureOut">
              <a:rPr lang="en-US" smtClean="0"/>
              <a:t>9/21/17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069F1-558C-5D46-AAA7-AF663CEDDBF2}" type="slidenum">
              <a:rPr lang="en-US" smtClean="0"/>
              <a:t>‹#›</a:t>
            </a:fld>
            <a:endParaRPr lang="en-US"/>
          </a:p>
        </p:txBody>
      </p:sp>
    </p:spTree>
    <p:extLst>
      <p:ext uri="{BB962C8B-B14F-4D97-AF65-F5344CB8AC3E}">
        <p14:creationId xmlns:p14="http://schemas.microsoft.com/office/powerpoint/2010/main" val="835018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9F0D2C-1DAB-124C-8728-C2A0F652EC08}" type="datetimeFigureOut">
              <a:rPr lang="en-US" smtClean="0"/>
              <a:t>9/21/17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0069F1-558C-5D46-AAA7-AF663CEDDBF2}" type="slidenum">
              <a:rPr lang="en-US" smtClean="0"/>
              <a:t>‹#›</a:t>
            </a:fld>
            <a:endParaRPr lang="en-US"/>
          </a:p>
        </p:txBody>
      </p:sp>
    </p:spTree>
    <p:extLst>
      <p:ext uri="{BB962C8B-B14F-4D97-AF65-F5344CB8AC3E}">
        <p14:creationId xmlns:p14="http://schemas.microsoft.com/office/powerpoint/2010/main" val="259696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9F0D2C-1DAB-124C-8728-C2A0F652EC08}" type="datetimeFigureOut">
              <a:rPr lang="en-US" smtClean="0"/>
              <a:t>9/21/17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0069F1-558C-5D46-AAA7-AF663CEDDBF2}" type="slidenum">
              <a:rPr lang="en-US" smtClean="0"/>
              <a:t>‹#›</a:t>
            </a:fld>
            <a:endParaRPr lang="en-US"/>
          </a:p>
        </p:txBody>
      </p:sp>
    </p:spTree>
    <p:extLst>
      <p:ext uri="{BB962C8B-B14F-4D97-AF65-F5344CB8AC3E}">
        <p14:creationId xmlns:p14="http://schemas.microsoft.com/office/powerpoint/2010/main" val="3614030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9F0D2C-1DAB-124C-8728-C2A0F652EC08}" type="datetimeFigureOut">
              <a:rPr lang="en-US" smtClean="0"/>
              <a:t>9/21/17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0069F1-558C-5D46-AAA7-AF663CEDDBF2}" type="slidenum">
              <a:rPr lang="en-US" smtClean="0"/>
              <a:t>‹#›</a:t>
            </a:fld>
            <a:endParaRPr lang="en-US"/>
          </a:p>
        </p:txBody>
      </p:sp>
    </p:spTree>
    <p:extLst>
      <p:ext uri="{BB962C8B-B14F-4D97-AF65-F5344CB8AC3E}">
        <p14:creationId xmlns:p14="http://schemas.microsoft.com/office/powerpoint/2010/main" val="2763796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9F0D2C-1DAB-124C-8728-C2A0F652EC08}" type="datetimeFigureOut">
              <a:rPr lang="en-US" smtClean="0"/>
              <a:t>9/21/17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069F1-558C-5D46-AAA7-AF663CEDDBF2}" type="slidenum">
              <a:rPr lang="en-US" smtClean="0"/>
              <a:t>‹#›</a:t>
            </a:fld>
            <a:endParaRPr lang="en-US"/>
          </a:p>
        </p:txBody>
      </p:sp>
    </p:spTree>
    <p:extLst>
      <p:ext uri="{BB962C8B-B14F-4D97-AF65-F5344CB8AC3E}">
        <p14:creationId xmlns:p14="http://schemas.microsoft.com/office/powerpoint/2010/main" val="2623165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9F0D2C-1DAB-124C-8728-C2A0F652EC08}" type="datetimeFigureOut">
              <a:rPr lang="en-US" smtClean="0"/>
              <a:t>9/21/17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069F1-558C-5D46-AAA7-AF663CEDDBF2}" type="slidenum">
              <a:rPr lang="en-US" smtClean="0"/>
              <a:t>‹#›</a:t>
            </a:fld>
            <a:endParaRPr lang="en-US"/>
          </a:p>
        </p:txBody>
      </p:sp>
    </p:spTree>
    <p:extLst>
      <p:ext uri="{BB962C8B-B14F-4D97-AF65-F5344CB8AC3E}">
        <p14:creationId xmlns:p14="http://schemas.microsoft.com/office/powerpoint/2010/main" val="27733219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274638"/>
            <a:ext cx="7679483"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F0D2C-1DAB-124C-8728-C2A0F652EC08}" type="datetimeFigureOut">
              <a:rPr lang="en-US" smtClean="0"/>
              <a:t>9/21/17</a:t>
            </a:fld>
            <a:endParaRPr lang="en-US"/>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0069F1-558C-5D46-AAA7-AF663CEDDBF2}" type="slidenum">
              <a:rPr lang="en-US" smtClean="0"/>
              <a:t>‹#›</a:t>
            </a:fld>
            <a:endParaRPr lang="en-US"/>
          </a:p>
        </p:txBody>
      </p:sp>
    </p:spTree>
    <p:extLst>
      <p:ext uri="{BB962C8B-B14F-4D97-AF65-F5344CB8AC3E}">
        <p14:creationId xmlns:p14="http://schemas.microsoft.com/office/powerpoint/2010/main" val="2023204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rgbClr val="273352"/>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27335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accent2">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273352"/>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accent2">
              <a:lumMod val="50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2733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74638"/>
            <a:ext cx="7679483"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F0D2C-1DAB-124C-8728-C2A0F652EC08}" type="datetimeFigureOut">
              <a:rPr lang="en-US" smtClean="0">
                <a:solidFill>
                  <a:prstClr val="black">
                    <a:tint val="75000"/>
                  </a:prstClr>
                </a:solidFill>
              </a:rPr>
              <a:pPr/>
              <a:t>9/21/17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43677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rgbClr val="273352"/>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27335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accent2">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273352"/>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accent2">
              <a:lumMod val="50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2733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bsharve.github.io" TargetMode="External"/><Relationship Id="rId4" Type="http://schemas.openxmlformats.org/officeDocument/2006/relationships/hyperlink" Target="mailto:bsharve@email.gwu.edu"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 Id="rId3"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g"/><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g"/><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g"/><Relationship Id="rId3" Type="http://schemas.openxmlformats.org/officeDocument/2006/relationships/image" Target="../media/image4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126476"/>
            <a:ext cx="7679483" cy="1143000"/>
          </a:xfrm>
        </p:spPr>
        <p:txBody>
          <a:bodyPr/>
          <a:lstStyle/>
          <a:p>
            <a:r>
              <a:rPr lang="en-US" dirty="0" smtClean="0"/>
              <a:t>Today and Next Week</a:t>
            </a:r>
            <a:r>
              <a:rPr lang="mr-IN" dirty="0" smtClean="0"/>
              <a:t>…</a:t>
            </a:r>
            <a:endParaRPr lang="en-US" dirty="0"/>
          </a:p>
        </p:txBody>
      </p:sp>
      <p:sp>
        <p:nvSpPr>
          <p:cNvPr id="3" name="Content Placeholder 2"/>
          <p:cNvSpPr>
            <a:spLocks noGrp="1"/>
          </p:cNvSpPr>
          <p:nvPr>
            <p:ph idx="1"/>
          </p:nvPr>
        </p:nvSpPr>
        <p:spPr>
          <a:xfrm>
            <a:off x="457200" y="1452041"/>
            <a:ext cx="8371226" cy="5120213"/>
          </a:xfrm>
        </p:spPr>
        <p:txBody>
          <a:bodyPr>
            <a:normAutofit fontScale="85000" lnSpcReduction="20000"/>
          </a:bodyPr>
          <a:lstStyle/>
          <a:p>
            <a:pPr marL="0" indent="0">
              <a:buNone/>
            </a:pPr>
            <a:r>
              <a:rPr lang="en-US" dirty="0" smtClean="0">
                <a:solidFill>
                  <a:srgbClr val="17375E"/>
                </a:solidFill>
              </a:rPr>
              <a:t>Today</a:t>
            </a:r>
          </a:p>
          <a:p>
            <a:r>
              <a:rPr lang="en-US" dirty="0" smtClean="0">
                <a:solidFill>
                  <a:srgbClr val="17375E"/>
                </a:solidFill>
              </a:rPr>
              <a:t>Lecture - </a:t>
            </a:r>
            <a:r>
              <a:rPr lang="en-US" dirty="0"/>
              <a:t>Big Data Analysis, Technology Concepts, and Techniques</a:t>
            </a:r>
            <a:endParaRPr lang="en-US" dirty="0" smtClean="0">
              <a:solidFill>
                <a:srgbClr val="17375E"/>
              </a:solidFill>
            </a:endParaRPr>
          </a:p>
          <a:p>
            <a:r>
              <a:rPr lang="en-US" dirty="0" smtClean="0">
                <a:solidFill>
                  <a:srgbClr val="17375E"/>
                </a:solidFill>
              </a:rPr>
              <a:t>Go over Assignment 1 -  </a:t>
            </a:r>
            <a:r>
              <a:rPr lang="en-US" dirty="0" smtClean="0">
                <a:solidFill>
                  <a:srgbClr val="17375E"/>
                </a:solidFill>
                <a:hlinkClick r:id="rId3"/>
              </a:rPr>
              <a:t>http://bsharve.github.io</a:t>
            </a:r>
            <a:endParaRPr lang="en-US" dirty="0" smtClean="0">
              <a:solidFill>
                <a:srgbClr val="17375E"/>
              </a:solidFill>
            </a:endParaRPr>
          </a:p>
          <a:p>
            <a:r>
              <a:rPr lang="en-US" dirty="0" smtClean="0">
                <a:solidFill>
                  <a:srgbClr val="17375E"/>
                </a:solidFill>
              </a:rPr>
              <a:t>Python/Portfolio/</a:t>
            </a:r>
            <a:r>
              <a:rPr lang="en-US" dirty="0" err="1" smtClean="0">
                <a:solidFill>
                  <a:srgbClr val="17375E"/>
                </a:solidFill>
              </a:rPr>
              <a:t>Github</a:t>
            </a:r>
            <a:r>
              <a:rPr lang="en-US" dirty="0" smtClean="0">
                <a:solidFill>
                  <a:srgbClr val="17375E"/>
                </a:solidFill>
              </a:rPr>
              <a:t> </a:t>
            </a:r>
            <a:r>
              <a:rPr lang="mr-IN" dirty="0" smtClean="0">
                <a:solidFill>
                  <a:srgbClr val="17375E"/>
                </a:solidFill>
              </a:rPr>
              <a:t>–</a:t>
            </a:r>
            <a:r>
              <a:rPr lang="en-US" dirty="0" smtClean="0">
                <a:solidFill>
                  <a:srgbClr val="17375E"/>
                </a:solidFill>
              </a:rPr>
              <a:t> Installation and Setup</a:t>
            </a:r>
          </a:p>
          <a:p>
            <a:pPr marL="0" indent="0">
              <a:buNone/>
            </a:pPr>
            <a:r>
              <a:rPr lang="en-US" dirty="0" smtClean="0"/>
              <a:t>Next Week</a:t>
            </a:r>
          </a:p>
          <a:p>
            <a:r>
              <a:rPr lang="en-US" dirty="0" smtClean="0"/>
              <a:t>Lecture - Exploratory Data Analysis (EDA) </a:t>
            </a:r>
            <a:r>
              <a:rPr lang="en-US" dirty="0"/>
              <a:t>and Statistical </a:t>
            </a:r>
            <a:r>
              <a:rPr lang="en-US" dirty="0" smtClean="0"/>
              <a:t>Inference</a:t>
            </a:r>
          </a:p>
          <a:p>
            <a:pPr marL="0" indent="0">
              <a:buNone/>
            </a:pPr>
            <a:r>
              <a:rPr lang="en-US" dirty="0" smtClean="0">
                <a:solidFill>
                  <a:srgbClr val="17375E"/>
                </a:solidFill>
              </a:rPr>
              <a:t>Upcoming Student Research Proposal</a:t>
            </a:r>
          </a:p>
          <a:p>
            <a:pPr lvl="1"/>
            <a:r>
              <a:rPr lang="en-US" dirty="0" smtClean="0">
                <a:solidFill>
                  <a:srgbClr val="835E01"/>
                </a:solidFill>
              </a:rPr>
              <a:t>Proposal is Due: 9/28 </a:t>
            </a:r>
          </a:p>
          <a:p>
            <a:pPr lvl="2"/>
            <a:r>
              <a:rPr lang="en-US" dirty="0" smtClean="0">
                <a:solidFill>
                  <a:srgbClr val="835E01"/>
                </a:solidFill>
              </a:rPr>
              <a:t>email to: </a:t>
            </a:r>
            <a:r>
              <a:rPr lang="en-US" dirty="0" smtClean="0">
                <a:solidFill>
                  <a:srgbClr val="835E01"/>
                </a:solidFill>
                <a:hlinkClick r:id="rId4"/>
              </a:rPr>
              <a:t>bsharve@email.gwu.edu</a:t>
            </a:r>
            <a:endParaRPr lang="en-US" dirty="0" smtClean="0">
              <a:solidFill>
                <a:srgbClr val="835E01"/>
              </a:solidFill>
            </a:endParaRPr>
          </a:p>
          <a:p>
            <a:pPr lvl="1"/>
            <a:r>
              <a:rPr lang="en-US" dirty="0"/>
              <a:t>10/5 we will:</a:t>
            </a:r>
          </a:p>
          <a:p>
            <a:pPr lvl="2"/>
            <a:r>
              <a:rPr lang="en-US" dirty="0" smtClean="0">
                <a:solidFill>
                  <a:srgbClr val="17375E"/>
                </a:solidFill>
              </a:rPr>
              <a:t>Assignment 1 </a:t>
            </a:r>
            <a:r>
              <a:rPr lang="en-US" dirty="0" smtClean="0">
                <a:solidFill>
                  <a:srgbClr val="17375E"/>
                </a:solidFill>
              </a:rPr>
              <a:t>Due</a:t>
            </a:r>
            <a:r>
              <a:rPr lang="en-US" dirty="0">
                <a:solidFill>
                  <a:srgbClr val="17375E"/>
                </a:solidFill>
              </a:rPr>
              <a:t> </a:t>
            </a:r>
            <a:r>
              <a:rPr lang="en-US" dirty="0" smtClean="0">
                <a:solidFill>
                  <a:srgbClr val="17375E"/>
                </a:solidFill>
              </a:rPr>
              <a:t>and </a:t>
            </a:r>
            <a:r>
              <a:rPr lang="en-US" dirty="0">
                <a:solidFill>
                  <a:srgbClr val="17375E"/>
                </a:solidFill>
              </a:rPr>
              <a:t>g</a:t>
            </a:r>
            <a:r>
              <a:rPr lang="en-US" dirty="0" smtClean="0">
                <a:solidFill>
                  <a:srgbClr val="17375E"/>
                </a:solidFill>
              </a:rPr>
              <a:t>ive </a:t>
            </a:r>
            <a:r>
              <a:rPr lang="en-US" dirty="0">
                <a:solidFill>
                  <a:srgbClr val="17375E"/>
                </a:solidFill>
              </a:rPr>
              <a:t>out Assignment 2 </a:t>
            </a:r>
            <a:r>
              <a:rPr lang="en-US" dirty="0" smtClean="0">
                <a:solidFill>
                  <a:srgbClr val="17375E"/>
                </a:solidFill>
              </a:rPr>
              <a:t>Instructions</a:t>
            </a:r>
            <a:endParaRPr lang="en-US" dirty="0" smtClean="0">
              <a:solidFill>
                <a:srgbClr val="835E01"/>
              </a:solidFill>
            </a:endParaRPr>
          </a:p>
          <a:p>
            <a:endParaRPr lang="en-US" dirty="0" smtClean="0">
              <a:solidFill>
                <a:srgbClr val="835E01"/>
              </a:solidFill>
            </a:endParaRPr>
          </a:p>
          <a:p>
            <a:pPr lvl="1"/>
            <a:endParaRPr lang="en-US" dirty="0" smtClean="0">
              <a:solidFill>
                <a:srgbClr val="835E01"/>
              </a:solidFill>
            </a:endParaRPr>
          </a:p>
          <a:p>
            <a:endParaRPr lang="en-US" dirty="0"/>
          </a:p>
        </p:txBody>
      </p:sp>
    </p:spTree>
    <p:extLst>
      <p:ext uri="{BB962C8B-B14F-4D97-AF65-F5344CB8AC3E}">
        <p14:creationId xmlns:p14="http://schemas.microsoft.com/office/powerpoint/2010/main" val="152967774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679483" cy="1143000"/>
          </a:xfrm>
        </p:spPr>
        <p:txBody>
          <a:bodyPr/>
          <a:lstStyle/>
          <a:p>
            <a:r>
              <a:rPr lang="en-US" dirty="0" smtClean="0"/>
              <a:t>A/B Testing</a:t>
            </a:r>
            <a:endParaRPr lang="en-US" dirty="0"/>
          </a:p>
        </p:txBody>
      </p:sp>
      <p:sp>
        <p:nvSpPr>
          <p:cNvPr id="3" name="Content Placeholder 2"/>
          <p:cNvSpPr>
            <a:spLocks noGrp="1"/>
          </p:cNvSpPr>
          <p:nvPr>
            <p:ph idx="1"/>
          </p:nvPr>
        </p:nvSpPr>
        <p:spPr>
          <a:xfrm>
            <a:off x="457200" y="4130864"/>
            <a:ext cx="8229600" cy="2347191"/>
          </a:xfrm>
        </p:spPr>
        <p:txBody>
          <a:bodyPr>
            <a:normAutofit fontScale="85000" lnSpcReduction="20000"/>
          </a:bodyPr>
          <a:lstStyle/>
          <a:p>
            <a:pPr marL="0" indent="0">
              <a:lnSpc>
                <a:spcPct val="100000"/>
              </a:lnSpc>
              <a:spcBef>
                <a:spcPts val="590"/>
              </a:spcBef>
              <a:buNone/>
            </a:pPr>
            <a:r>
              <a:rPr lang="en-US" spc="-10" dirty="0" smtClean="0">
                <a:cs typeface="Times New Roman"/>
              </a:rPr>
              <a:t>Sample </a:t>
            </a:r>
            <a:r>
              <a:rPr lang="en-US" spc="-10" dirty="0">
                <a:cs typeface="Times New Roman"/>
              </a:rPr>
              <a:t>questions can</a:t>
            </a:r>
            <a:r>
              <a:rPr lang="en-US" spc="5" dirty="0">
                <a:cs typeface="Times New Roman"/>
              </a:rPr>
              <a:t> </a:t>
            </a:r>
            <a:r>
              <a:rPr lang="en-US" spc="-10" dirty="0">
                <a:cs typeface="Times New Roman"/>
              </a:rPr>
              <a:t>include:</a:t>
            </a:r>
            <a:endParaRPr lang="en-US" dirty="0">
              <a:cs typeface="Times New Roman"/>
            </a:endParaRPr>
          </a:p>
          <a:p>
            <a:pPr marL="450850" indent="-109220">
              <a:spcBef>
                <a:spcPts val="635"/>
              </a:spcBef>
              <a:buFont typeface="Times New Roman"/>
              <a:buChar char="•"/>
              <a:tabLst>
                <a:tab pos="451484" algn="l"/>
              </a:tabLst>
            </a:pPr>
            <a:r>
              <a:rPr lang="en-US" i="1" spc="-10" dirty="0">
                <a:cs typeface="Times New Roman"/>
              </a:rPr>
              <a:t>Is the new version </a:t>
            </a:r>
            <a:r>
              <a:rPr lang="en-US" i="1" spc="-5" dirty="0">
                <a:cs typeface="Times New Roman"/>
              </a:rPr>
              <a:t>of </a:t>
            </a:r>
            <a:r>
              <a:rPr lang="en-US" i="1" spc="-10" dirty="0">
                <a:cs typeface="Times New Roman"/>
              </a:rPr>
              <a:t>a drug better than the old</a:t>
            </a:r>
            <a:r>
              <a:rPr lang="en-US" i="1" spc="185" dirty="0">
                <a:cs typeface="Times New Roman"/>
              </a:rPr>
              <a:t> </a:t>
            </a:r>
            <a:r>
              <a:rPr lang="en-US" i="1" spc="-10" dirty="0">
                <a:cs typeface="Times New Roman"/>
              </a:rPr>
              <a:t>one?</a:t>
            </a:r>
            <a:endParaRPr lang="en-US" dirty="0">
              <a:cs typeface="Times New Roman"/>
            </a:endParaRPr>
          </a:p>
          <a:p>
            <a:pPr marL="450850" indent="-109220">
              <a:spcBef>
                <a:spcPts val="635"/>
              </a:spcBef>
              <a:buFont typeface="Times New Roman"/>
              <a:buChar char="•"/>
              <a:tabLst>
                <a:tab pos="451484" algn="l"/>
              </a:tabLst>
            </a:pPr>
            <a:r>
              <a:rPr lang="en-US" i="1" spc="-10" dirty="0">
                <a:cs typeface="Times New Roman"/>
              </a:rPr>
              <a:t>Do customers </a:t>
            </a:r>
            <a:r>
              <a:rPr lang="en-US" i="1" spc="-15" dirty="0">
                <a:cs typeface="Times New Roman"/>
              </a:rPr>
              <a:t>respond </a:t>
            </a:r>
            <a:r>
              <a:rPr lang="en-US" i="1" spc="-10" dirty="0">
                <a:cs typeface="Times New Roman"/>
              </a:rPr>
              <a:t>better to advertisements </a:t>
            </a:r>
            <a:r>
              <a:rPr lang="en-US" i="1" spc="-15" dirty="0">
                <a:cs typeface="Times New Roman"/>
              </a:rPr>
              <a:t>delivered </a:t>
            </a:r>
            <a:r>
              <a:rPr lang="en-US" i="1" spc="-5" dirty="0">
                <a:cs typeface="Times New Roman"/>
              </a:rPr>
              <a:t>by </a:t>
            </a:r>
            <a:r>
              <a:rPr lang="en-US" i="1" spc="-10" dirty="0">
                <a:cs typeface="Times New Roman"/>
              </a:rPr>
              <a:t>email </a:t>
            </a:r>
            <a:r>
              <a:rPr lang="en-US" i="1" spc="-5" dirty="0">
                <a:cs typeface="Times New Roman"/>
              </a:rPr>
              <a:t>or </a:t>
            </a:r>
            <a:r>
              <a:rPr lang="en-US" i="1" spc="-10" dirty="0">
                <a:cs typeface="Times New Roman"/>
              </a:rPr>
              <a:t>postal</a:t>
            </a:r>
            <a:r>
              <a:rPr lang="en-US" i="1" spc="200" dirty="0">
                <a:cs typeface="Times New Roman"/>
              </a:rPr>
              <a:t> </a:t>
            </a:r>
            <a:r>
              <a:rPr lang="en-US" i="1" spc="-10" dirty="0">
                <a:cs typeface="Times New Roman"/>
              </a:rPr>
              <a:t>mail?</a:t>
            </a:r>
            <a:endParaRPr lang="en-US" dirty="0">
              <a:cs typeface="Times New Roman"/>
            </a:endParaRPr>
          </a:p>
          <a:p>
            <a:pPr marL="450850" indent="-109220">
              <a:spcBef>
                <a:spcPts val="635"/>
              </a:spcBef>
              <a:buFont typeface="Times New Roman"/>
              <a:buChar char="•"/>
              <a:tabLst>
                <a:tab pos="451484" algn="l"/>
              </a:tabLst>
            </a:pPr>
            <a:r>
              <a:rPr lang="en-US" i="1" spc="-10" dirty="0">
                <a:cs typeface="Times New Roman"/>
              </a:rPr>
              <a:t>Is the newly designed homepage </a:t>
            </a:r>
            <a:r>
              <a:rPr lang="en-US" i="1" spc="-5" dirty="0">
                <a:cs typeface="Times New Roman"/>
              </a:rPr>
              <a:t>of </a:t>
            </a:r>
            <a:r>
              <a:rPr lang="en-US" i="1" spc="-10" dirty="0">
                <a:cs typeface="Times New Roman"/>
              </a:rPr>
              <a:t>the </a:t>
            </a:r>
            <a:r>
              <a:rPr lang="en-US" i="1" spc="-55" dirty="0">
                <a:cs typeface="Times New Roman"/>
              </a:rPr>
              <a:t>Web </a:t>
            </a:r>
            <a:r>
              <a:rPr lang="en-US" i="1" spc="-10" dirty="0">
                <a:cs typeface="Times New Roman"/>
              </a:rPr>
              <a:t>site generating </a:t>
            </a:r>
            <a:r>
              <a:rPr lang="en-US" i="1" spc="-25" dirty="0">
                <a:cs typeface="Times New Roman"/>
              </a:rPr>
              <a:t>more </a:t>
            </a:r>
            <a:r>
              <a:rPr lang="en-US" i="1" spc="-10" dirty="0">
                <a:cs typeface="Times New Roman"/>
              </a:rPr>
              <a:t>user</a:t>
            </a:r>
            <a:r>
              <a:rPr lang="en-US" i="1" spc="325" dirty="0">
                <a:cs typeface="Times New Roman"/>
              </a:rPr>
              <a:t> </a:t>
            </a:r>
            <a:r>
              <a:rPr lang="en-US" i="1" spc="-10" dirty="0">
                <a:cs typeface="Times New Roman"/>
              </a:rPr>
              <a:t>traffic?</a:t>
            </a:r>
            <a:endParaRPr lang="en-US" dirty="0">
              <a:cs typeface="Times New Roman"/>
            </a:endParaRPr>
          </a:p>
          <a:p>
            <a:endParaRPr lang="en-US" dirty="0"/>
          </a:p>
        </p:txBody>
      </p:sp>
      <p:sp>
        <p:nvSpPr>
          <p:cNvPr id="5" name="object 3"/>
          <p:cNvSpPr/>
          <p:nvPr/>
        </p:nvSpPr>
        <p:spPr>
          <a:xfrm>
            <a:off x="1574559" y="1279942"/>
            <a:ext cx="6104926" cy="2021359"/>
          </a:xfrm>
          <a:prstGeom prst="rect">
            <a:avLst/>
          </a:prstGeom>
          <a:blipFill>
            <a:blip r:embed="rId2" cstate="print"/>
            <a:stretch>
              <a:fillRect/>
            </a:stretch>
          </a:blipFill>
        </p:spPr>
        <p:txBody>
          <a:bodyPr wrap="square" lIns="0" tIns="0" rIns="0" bIns="0" rtlCol="0"/>
          <a:lstStyle/>
          <a:p>
            <a:endParaRPr/>
          </a:p>
        </p:txBody>
      </p:sp>
      <p:sp>
        <p:nvSpPr>
          <p:cNvPr id="6" name="Rectangle 5"/>
          <p:cNvSpPr/>
          <p:nvPr/>
        </p:nvSpPr>
        <p:spPr>
          <a:xfrm>
            <a:off x="198907" y="3438997"/>
            <a:ext cx="8945093" cy="528777"/>
          </a:xfrm>
          <a:prstGeom prst="rect">
            <a:avLst/>
          </a:prstGeom>
        </p:spPr>
        <p:txBody>
          <a:bodyPr wrap="square">
            <a:spAutoFit/>
          </a:bodyPr>
          <a:lstStyle/>
          <a:p>
            <a:pPr marL="398780" marR="358775" indent="0">
              <a:lnSpc>
                <a:spcPts val="1660"/>
              </a:lnSpc>
              <a:spcBef>
                <a:spcPts val="210"/>
              </a:spcBef>
              <a:buNone/>
            </a:pPr>
            <a:r>
              <a:rPr lang="en-US" sz="1400" b="1" spc="-15" dirty="0">
                <a:cs typeface="Times New Roman"/>
              </a:rPr>
              <a:t>Figure </a:t>
            </a:r>
            <a:r>
              <a:rPr lang="en-US" sz="1400" b="1" spc="-5" dirty="0">
                <a:cs typeface="Times New Roman"/>
              </a:rPr>
              <a:t>8.5 </a:t>
            </a:r>
            <a:r>
              <a:rPr lang="en-US" sz="1400" spc="-45" dirty="0">
                <a:cs typeface="Times New Roman"/>
              </a:rPr>
              <a:t>Two </a:t>
            </a:r>
            <a:r>
              <a:rPr lang="en-US" sz="1400" spc="-10" dirty="0">
                <a:cs typeface="Times New Roman"/>
              </a:rPr>
              <a:t>different email versions are sent </a:t>
            </a:r>
            <a:r>
              <a:rPr lang="en-US" sz="1400" spc="-5" dirty="0">
                <a:cs typeface="Times New Roman"/>
              </a:rPr>
              <a:t>out </a:t>
            </a:r>
            <a:r>
              <a:rPr lang="en-US" sz="1400" spc="-10" dirty="0">
                <a:cs typeface="Times New Roman"/>
              </a:rPr>
              <a:t>simultaneously as part </a:t>
            </a:r>
            <a:r>
              <a:rPr lang="en-US" sz="1400" spc="-5" dirty="0">
                <a:cs typeface="Times New Roman"/>
              </a:rPr>
              <a:t>of a  </a:t>
            </a:r>
            <a:r>
              <a:rPr lang="en-US" sz="1400" spc="-10" dirty="0">
                <a:cs typeface="Times New Roman"/>
              </a:rPr>
              <a:t>marketing campaign to see which version brings in more prospective</a:t>
            </a:r>
            <a:r>
              <a:rPr lang="en-US" sz="1400" spc="210" dirty="0">
                <a:cs typeface="Times New Roman"/>
              </a:rPr>
              <a:t> </a:t>
            </a:r>
            <a:r>
              <a:rPr lang="en-US" sz="1400" spc="-10" dirty="0">
                <a:cs typeface="Times New Roman"/>
              </a:rPr>
              <a:t>customers.</a:t>
            </a:r>
            <a:endParaRPr lang="en-US" sz="1400" dirty="0">
              <a:cs typeface="Times New Roman"/>
            </a:endParaRPr>
          </a:p>
        </p:txBody>
      </p:sp>
    </p:spTree>
    <p:extLst>
      <p:ext uri="{BB962C8B-B14F-4D97-AF65-F5344CB8AC3E}">
        <p14:creationId xmlns:p14="http://schemas.microsoft.com/office/powerpoint/2010/main" val="1990376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12253"/>
            <a:ext cx="7679483" cy="1143000"/>
          </a:xfrm>
        </p:spPr>
        <p:txBody>
          <a:bodyPr/>
          <a:lstStyle/>
          <a:p>
            <a:r>
              <a:rPr lang="en-US" dirty="0" smtClean="0"/>
              <a:t>Correlation</a:t>
            </a:r>
            <a:endParaRPr lang="en-US" dirty="0"/>
          </a:p>
        </p:txBody>
      </p:sp>
      <p:sp>
        <p:nvSpPr>
          <p:cNvPr id="4" name="Rectangle 3"/>
          <p:cNvSpPr/>
          <p:nvPr/>
        </p:nvSpPr>
        <p:spPr>
          <a:xfrm>
            <a:off x="-11921" y="1077720"/>
            <a:ext cx="9155921" cy="1655368"/>
          </a:xfrm>
          <a:prstGeom prst="rect">
            <a:avLst/>
          </a:prstGeom>
        </p:spPr>
        <p:txBody>
          <a:bodyPr wrap="square">
            <a:spAutoFit/>
          </a:bodyPr>
          <a:lstStyle/>
          <a:p>
            <a:pPr marL="355600" marR="271780" indent="-342900">
              <a:lnSpc>
                <a:spcPts val="1660"/>
              </a:lnSpc>
              <a:spcBef>
                <a:spcPts val="715"/>
              </a:spcBef>
              <a:buFont typeface="Arial"/>
              <a:buChar char="•"/>
            </a:pPr>
            <a:r>
              <a:rPr lang="en-US" sz="2000" spc="-10" dirty="0">
                <a:cs typeface="Times New Roman"/>
              </a:rPr>
              <a:t>Correlation is expressed as </a:t>
            </a:r>
            <a:r>
              <a:rPr lang="en-US" sz="2000" spc="-5" dirty="0">
                <a:cs typeface="Times New Roman"/>
              </a:rPr>
              <a:t>a </a:t>
            </a:r>
            <a:r>
              <a:rPr lang="en-US" sz="2000" spc="-10" dirty="0">
                <a:cs typeface="Times New Roman"/>
              </a:rPr>
              <a:t>decimal number between –1 to +1, which is known as the  correlation coefficient. The degree </a:t>
            </a:r>
            <a:r>
              <a:rPr lang="en-US" sz="2000" spc="-5" dirty="0">
                <a:cs typeface="Times New Roman"/>
              </a:rPr>
              <a:t>of </a:t>
            </a:r>
            <a:r>
              <a:rPr lang="en-US" sz="2000" spc="-10" dirty="0">
                <a:cs typeface="Times New Roman"/>
              </a:rPr>
              <a:t>relationship changes from being strong to</a:t>
            </a:r>
            <a:r>
              <a:rPr lang="en-US" sz="2000" spc="215" dirty="0">
                <a:cs typeface="Times New Roman"/>
              </a:rPr>
              <a:t> </a:t>
            </a:r>
            <a:r>
              <a:rPr lang="en-US" sz="2000" spc="-10" dirty="0" smtClean="0">
                <a:cs typeface="Times New Roman"/>
              </a:rPr>
              <a:t>weak </a:t>
            </a:r>
            <a:r>
              <a:rPr lang="en-US" sz="2000" spc="-10" dirty="0">
                <a:cs typeface="Times New Roman"/>
              </a:rPr>
              <a:t>when moving from –1 to 0 </a:t>
            </a:r>
            <a:r>
              <a:rPr lang="en-US" sz="2000" spc="-5" dirty="0">
                <a:cs typeface="Times New Roman"/>
              </a:rPr>
              <a:t>or </a:t>
            </a:r>
            <a:r>
              <a:rPr lang="en-US" sz="2000" spc="-10" dirty="0">
                <a:cs typeface="Times New Roman"/>
              </a:rPr>
              <a:t>+1 to</a:t>
            </a:r>
            <a:r>
              <a:rPr lang="en-US" sz="2000" spc="85" dirty="0">
                <a:cs typeface="Times New Roman"/>
              </a:rPr>
              <a:t> </a:t>
            </a:r>
            <a:r>
              <a:rPr lang="en-US" sz="2000" spc="-5" dirty="0">
                <a:cs typeface="Times New Roman"/>
              </a:rPr>
              <a:t>0</a:t>
            </a:r>
            <a:r>
              <a:rPr lang="en-US" sz="2000" spc="-5" dirty="0" smtClean="0">
                <a:cs typeface="Times New Roman"/>
              </a:rPr>
              <a:t>.</a:t>
            </a:r>
          </a:p>
          <a:p>
            <a:pPr marL="355600" marR="271780" indent="-342900">
              <a:lnSpc>
                <a:spcPts val="1660"/>
              </a:lnSpc>
              <a:spcBef>
                <a:spcPts val="715"/>
              </a:spcBef>
              <a:buFont typeface="Arial"/>
              <a:buChar char="•"/>
            </a:pPr>
            <a:r>
              <a:rPr lang="en-US" sz="2000" spc="-10" dirty="0">
                <a:cs typeface="Times New Roman"/>
              </a:rPr>
              <a:t>Correlation assumes that both variables are</a:t>
            </a:r>
            <a:r>
              <a:rPr lang="en-US" sz="2000" spc="114" dirty="0">
                <a:cs typeface="Times New Roman"/>
              </a:rPr>
              <a:t> </a:t>
            </a:r>
            <a:r>
              <a:rPr lang="en-US" sz="2000" spc="-10" dirty="0">
                <a:cs typeface="Times New Roman"/>
              </a:rPr>
              <a:t>independent.</a:t>
            </a:r>
            <a:endParaRPr lang="en-US" sz="2000" dirty="0">
              <a:cs typeface="Times New Roman"/>
            </a:endParaRPr>
          </a:p>
          <a:p>
            <a:pPr marL="12700" marR="271780">
              <a:lnSpc>
                <a:spcPts val="1660"/>
              </a:lnSpc>
              <a:spcBef>
                <a:spcPts val="715"/>
              </a:spcBef>
            </a:pPr>
            <a:endParaRPr lang="en-US" sz="2000" dirty="0">
              <a:cs typeface="Times New Roman"/>
            </a:endParaRPr>
          </a:p>
          <a:p>
            <a:pPr marL="12700" marR="271780">
              <a:lnSpc>
                <a:spcPts val="1660"/>
              </a:lnSpc>
              <a:spcBef>
                <a:spcPts val="715"/>
              </a:spcBef>
            </a:pPr>
            <a:endParaRPr lang="en-US" dirty="0">
              <a:latin typeface="Times New Roman"/>
              <a:cs typeface="Times New Roman"/>
            </a:endParaRPr>
          </a:p>
        </p:txBody>
      </p:sp>
      <p:sp>
        <p:nvSpPr>
          <p:cNvPr id="5" name="object 3"/>
          <p:cNvSpPr/>
          <p:nvPr/>
        </p:nvSpPr>
        <p:spPr>
          <a:xfrm>
            <a:off x="109837" y="2608541"/>
            <a:ext cx="3674734" cy="3246927"/>
          </a:xfrm>
          <a:prstGeom prst="rect">
            <a:avLst/>
          </a:prstGeom>
          <a:blipFill>
            <a:blip r:embed="rId2" cstate="print"/>
            <a:stretch>
              <a:fillRect/>
            </a:stretch>
          </a:blipFill>
        </p:spPr>
        <p:txBody>
          <a:bodyPr wrap="square" lIns="0" tIns="0" rIns="0" bIns="0" rtlCol="0"/>
          <a:lstStyle/>
          <a:p>
            <a:endParaRPr/>
          </a:p>
        </p:txBody>
      </p:sp>
      <p:sp>
        <p:nvSpPr>
          <p:cNvPr id="6" name="object 5"/>
          <p:cNvSpPr/>
          <p:nvPr/>
        </p:nvSpPr>
        <p:spPr>
          <a:xfrm>
            <a:off x="4330060" y="2608541"/>
            <a:ext cx="4107182" cy="3246927"/>
          </a:xfrm>
          <a:prstGeom prst="rect">
            <a:avLst/>
          </a:prstGeom>
          <a:blipFill>
            <a:blip r:embed="rId3" cstate="print"/>
            <a:stretch>
              <a:fillRect/>
            </a:stretch>
          </a:blipFill>
        </p:spPr>
        <p:txBody>
          <a:bodyPr wrap="square" lIns="0" tIns="0" rIns="0" bIns="0" rtlCol="0"/>
          <a:lstStyle/>
          <a:p>
            <a:endParaRPr/>
          </a:p>
        </p:txBody>
      </p:sp>
      <p:sp>
        <p:nvSpPr>
          <p:cNvPr id="7" name="Rectangle 6"/>
          <p:cNvSpPr/>
          <p:nvPr/>
        </p:nvSpPr>
        <p:spPr>
          <a:xfrm>
            <a:off x="2" y="5830421"/>
            <a:ext cx="4572000" cy="741656"/>
          </a:xfrm>
          <a:prstGeom prst="rect">
            <a:avLst/>
          </a:prstGeom>
        </p:spPr>
        <p:txBody>
          <a:bodyPr>
            <a:spAutoFit/>
          </a:bodyPr>
          <a:lstStyle/>
          <a:p>
            <a:pPr marL="12700" marR="5080">
              <a:lnSpc>
                <a:spcPts val="1660"/>
              </a:lnSpc>
              <a:spcBef>
                <a:spcPts val="755"/>
              </a:spcBef>
            </a:pPr>
            <a:r>
              <a:rPr lang="en-US" sz="1600" u="sng" spc="-10" dirty="0" smtClean="0">
                <a:solidFill>
                  <a:srgbClr val="0000ED"/>
                </a:solidFill>
                <a:cs typeface="Times New Roman"/>
              </a:rPr>
              <a:t>Sh</a:t>
            </a:r>
            <a:r>
              <a:rPr lang="en-US" sz="1600" spc="-10" dirty="0" smtClean="0">
                <a:cs typeface="Times New Roman"/>
              </a:rPr>
              <a:t>ows </a:t>
            </a:r>
            <a:r>
              <a:rPr lang="en-US" sz="1600" spc="-5" dirty="0">
                <a:cs typeface="Times New Roman"/>
              </a:rPr>
              <a:t>a </a:t>
            </a:r>
            <a:r>
              <a:rPr lang="en-US" sz="1600" spc="-10" dirty="0">
                <a:cs typeface="Times New Roman"/>
              </a:rPr>
              <a:t>correlation </a:t>
            </a:r>
            <a:r>
              <a:rPr lang="en-US" sz="1600" spc="-5" dirty="0">
                <a:cs typeface="Times New Roman"/>
              </a:rPr>
              <a:t>of </a:t>
            </a:r>
            <a:r>
              <a:rPr lang="en-US" sz="1600" spc="-10" dirty="0">
                <a:cs typeface="Times New Roman"/>
              </a:rPr>
              <a:t>+1, which suggests that there is </a:t>
            </a:r>
            <a:r>
              <a:rPr lang="en-US" sz="1600" spc="-5" dirty="0">
                <a:cs typeface="Times New Roman"/>
              </a:rPr>
              <a:t>a </a:t>
            </a:r>
            <a:r>
              <a:rPr lang="en-US" sz="1600" spc="-10" dirty="0">
                <a:cs typeface="Times New Roman"/>
              </a:rPr>
              <a:t>strong positive  relationship between the two</a:t>
            </a:r>
            <a:r>
              <a:rPr lang="en-US" sz="1600" spc="30" dirty="0">
                <a:cs typeface="Times New Roman"/>
              </a:rPr>
              <a:t> </a:t>
            </a:r>
            <a:r>
              <a:rPr lang="en-US" sz="1600" spc="-10" dirty="0">
                <a:cs typeface="Times New Roman"/>
              </a:rPr>
              <a:t>variables.</a:t>
            </a:r>
            <a:endParaRPr lang="en-US" sz="1600" dirty="0">
              <a:cs typeface="Times New Roman"/>
            </a:endParaRPr>
          </a:p>
        </p:txBody>
      </p:sp>
      <p:sp>
        <p:nvSpPr>
          <p:cNvPr id="8" name="Rectangle 7"/>
          <p:cNvSpPr/>
          <p:nvPr/>
        </p:nvSpPr>
        <p:spPr>
          <a:xfrm>
            <a:off x="4572002" y="5830421"/>
            <a:ext cx="4572000" cy="523648"/>
          </a:xfrm>
          <a:prstGeom prst="rect">
            <a:avLst/>
          </a:prstGeom>
        </p:spPr>
        <p:txBody>
          <a:bodyPr>
            <a:spAutoFit/>
          </a:bodyPr>
          <a:lstStyle/>
          <a:p>
            <a:pPr marL="12700" marR="5080">
              <a:lnSpc>
                <a:spcPts val="1660"/>
              </a:lnSpc>
              <a:spcBef>
                <a:spcPts val="715"/>
              </a:spcBef>
            </a:pPr>
            <a:r>
              <a:rPr lang="en-US" sz="1600" u="sng" spc="-10" dirty="0">
                <a:solidFill>
                  <a:srgbClr val="0000ED"/>
                </a:solidFill>
                <a:cs typeface="Times New Roman"/>
              </a:rPr>
              <a:t>A</a:t>
            </a:r>
            <a:r>
              <a:rPr lang="en-US" sz="1600" spc="-5" dirty="0" smtClean="0">
                <a:cs typeface="Times New Roman"/>
              </a:rPr>
              <a:t> </a:t>
            </a:r>
            <a:r>
              <a:rPr lang="en-US" sz="1600" spc="-10" dirty="0">
                <a:cs typeface="Times New Roman"/>
              </a:rPr>
              <a:t>slope </a:t>
            </a:r>
            <a:r>
              <a:rPr lang="en-US" sz="1600" spc="-5" dirty="0">
                <a:cs typeface="Times New Roman"/>
              </a:rPr>
              <a:t>of </a:t>
            </a:r>
            <a:r>
              <a:rPr lang="en-US" sz="1600" spc="-10" dirty="0">
                <a:cs typeface="Times New Roman"/>
              </a:rPr>
              <a:t>–1 suggests that there is </a:t>
            </a:r>
            <a:r>
              <a:rPr lang="en-US" sz="1600" spc="-5" dirty="0">
                <a:cs typeface="Times New Roman"/>
              </a:rPr>
              <a:t>a </a:t>
            </a:r>
            <a:r>
              <a:rPr lang="en-US" sz="1600" spc="-10" dirty="0">
                <a:cs typeface="Times New Roman"/>
              </a:rPr>
              <a:t>strong negative relationship between  the two</a:t>
            </a:r>
            <a:r>
              <a:rPr lang="en-US" sz="1600" spc="-40" dirty="0">
                <a:cs typeface="Times New Roman"/>
              </a:rPr>
              <a:t> </a:t>
            </a:r>
            <a:r>
              <a:rPr lang="en-US" sz="1600" spc="-10" dirty="0">
                <a:cs typeface="Times New Roman"/>
              </a:rPr>
              <a:t>variables.</a:t>
            </a:r>
            <a:endParaRPr lang="en-US" sz="1600" dirty="0">
              <a:cs typeface="Times New Roman"/>
            </a:endParaRPr>
          </a:p>
        </p:txBody>
      </p:sp>
      <p:sp>
        <p:nvSpPr>
          <p:cNvPr id="9" name="Rectangle 8"/>
          <p:cNvSpPr/>
          <p:nvPr/>
        </p:nvSpPr>
        <p:spPr>
          <a:xfrm>
            <a:off x="443714" y="2090791"/>
            <a:ext cx="4373097" cy="830997"/>
          </a:xfrm>
          <a:prstGeom prst="rect">
            <a:avLst/>
          </a:prstGeom>
        </p:spPr>
        <p:txBody>
          <a:bodyPr wrap="square">
            <a:spAutoFit/>
          </a:bodyPr>
          <a:lstStyle/>
          <a:p>
            <a:pPr marL="406400">
              <a:lnSpc>
                <a:spcPct val="100000"/>
              </a:lnSpc>
              <a:spcBef>
                <a:spcPts val="735"/>
              </a:spcBef>
            </a:pPr>
            <a:r>
              <a:rPr lang="en-US" sz="1600" b="1" spc="-15" dirty="0">
                <a:cs typeface="Times New Roman"/>
              </a:rPr>
              <a:t>Figure </a:t>
            </a:r>
            <a:r>
              <a:rPr lang="en-US" sz="1600" b="1" spc="-5" dirty="0">
                <a:cs typeface="Times New Roman"/>
              </a:rPr>
              <a:t>8.6 </a:t>
            </a:r>
            <a:r>
              <a:rPr lang="en-US" sz="1600" spc="-10" dirty="0">
                <a:cs typeface="Times New Roman"/>
              </a:rPr>
              <a:t>When </a:t>
            </a:r>
            <a:r>
              <a:rPr lang="en-US" sz="1600" spc="-5" dirty="0">
                <a:cs typeface="Times New Roman"/>
              </a:rPr>
              <a:t>one </a:t>
            </a:r>
            <a:r>
              <a:rPr lang="en-US" sz="1600" spc="-10" dirty="0">
                <a:cs typeface="Times New Roman"/>
              </a:rPr>
              <a:t>variable </a:t>
            </a:r>
            <a:r>
              <a:rPr lang="en-US" sz="1600" spc="-10" dirty="0" smtClean="0">
                <a:cs typeface="Times New Roman"/>
              </a:rPr>
              <a:t>increases or decreases, </a:t>
            </a:r>
            <a:r>
              <a:rPr lang="en-US" sz="1600" spc="-10" dirty="0">
                <a:cs typeface="Times New Roman"/>
              </a:rPr>
              <a:t>the other also </a:t>
            </a:r>
            <a:r>
              <a:rPr lang="en-US" sz="1600" spc="-10" dirty="0" smtClean="0">
                <a:cs typeface="Times New Roman"/>
              </a:rPr>
              <a:t>increases decreases </a:t>
            </a:r>
            <a:r>
              <a:rPr lang="en-US" sz="1600" spc="-10" dirty="0">
                <a:cs typeface="Times New Roman"/>
              </a:rPr>
              <a:t>and vice</a:t>
            </a:r>
            <a:r>
              <a:rPr lang="en-US" sz="1600" spc="225" dirty="0">
                <a:cs typeface="Times New Roman"/>
              </a:rPr>
              <a:t> </a:t>
            </a:r>
            <a:r>
              <a:rPr lang="en-US" sz="1600" spc="-10" dirty="0">
                <a:cs typeface="Times New Roman"/>
              </a:rPr>
              <a:t>versa.</a:t>
            </a:r>
            <a:endParaRPr lang="en-US" sz="1600" dirty="0">
              <a:cs typeface="Times New Roman"/>
            </a:endParaRPr>
          </a:p>
        </p:txBody>
      </p:sp>
      <p:sp>
        <p:nvSpPr>
          <p:cNvPr id="10" name="Rectangle 9"/>
          <p:cNvSpPr/>
          <p:nvPr/>
        </p:nvSpPr>
        <p:spPr>
          <a:xfrm>
            <a:off x="2286000" y="2845293"/>
            <a:ext cx="4572000" cy="315898"/>
          </a:xfrm>
          <a:prstGeom prst="rect">
            <a:avLst/>
          </a:prstGeom>
        </p:spPr>
        <p:txBody>
          <a:bodyPr>
            <a:spAutoFit/>
          </a:bodyPr>
          <a:lstStyle/>
          <a:p>
            <a:pPr marL="2615565" marR="10795" indent="-2352040">
              <a:lnSpc>
                <a:spcPts val="1660"/>
              </a:lnSpc>
              <a:spcBef>
                <a:spcPts val="210"/>
              </a:spcBef>
            </a:pPr>
            <a:r>
              <a:rPr lang="en-US" spc="-20" dirty="0" smtClean="0">
                <a:latin typeface="Times New Roman"/>
                <a:cs typeface="Times New Roman"/>
              </a:rPr>
              <a:t>.</a:t>
            </a:r>
            <a:endParaRPr lang="en-US" dirty="0">
              <a:latin typeface="Times New Roman"/>
              <a:cs typeface="Times New Roman"/>
            </a:endParaRPr>
          </a:p>
        </p:txBody>
      </p:sp>
      <p:sp>
        <p:nvSpPr>
          <p:cNvPr id="11" name="TextBox 10"/>
          <p:cNvSpPr txBox="1"/>
          <p:nvPr/>
        </p:nvSpPr>
        <p:spPr>
          <a:xfrm>
            <a:off x="5122822" y="2070650"/>
            <a:ext cx="3828010" cy="830997"/>
          </a:xfrm>
          <a:prstGeom prst="rect">
            <a:avLst/>
          </a:prstGeom>
          <a:noFill/>
        </p:spPr>
        <p:txBody>
          <a:bodyPr wrap="square" rtlCol="0">
            <a:spAutoFit/>
          </a:bodyPr>
          <a:lstStyle/>
          <a:p>
            <a:r>
              <a:rPr lang="en-US" sz="1600" b="1" spc="-15" dirty="0">
                <a:cs typeface="Times New Roman"/>
              </a:rPr>
              <a:t>Figure </a:t>
            </a:r>
            <a:r>
              <a:rPr lang="en-US" sz="1600" b="1" spc="-5" dirty="0">
                <a:cs typeface="Times New Roman"/>
              </a:rPr>
              <a:t>8.7 </a:t>
            </a:r>
            <a:r>
              <a:rPr lang="en-US" sz="1600" spc="-10" dirty="0">
                <a:cs typeface="Times New Roman"/>
              </a:rPr>
              <a:t>When </a:t>
            </a:r>
            <a:r>
              <a:rPr lang="en-US" sz="1600" spc="-5" dirty="0">
                <a:cs typeface="Times New Roman"/>
              </a:rPr>
              <a:t>one </a:t>
            </a:r>
            <a:r>
              <a:rPr lang="en-US" sz="1600" spc="-10" dirty="0">
                <a:cs typeface="Times New Roman"/>
              </a:rPr>
              <a:t>variable increases, the other may stay the same, </a:t>
            </a:r>
            <a:r>
              <a:rPr lang="en-US" sz="1600" spc="-5" dirty="0">
                <a:cs typeface="Times New Roman"/>
              </a:rPr>
              <a:t>or </a:t>
            </a:r>
            <a:r>
              <a:rPr lang="en-US" sz="1600" spc="-10" dirty="0">
                <a:cs typeface="Times New Roman"/>
              </a:rPr>
              <a:t>increase </a:t>
            </a:r>
            <a:r>
              <a:rPr lang="en-US" sz="1600" spc="-5" dirty="0">
                <a:cs typeface="Times New Roman"/>
              </a:rPr>
              <a:t>or  </a:t>
            </a:r>
            <a:r>
              <a:rPr lang="en-US" sz="1600" spc="-10" dirty="0">
                <a:cs typeface="Times New Roman"/>
              </a:rPr>
              <a:t>decrease</a:t>
            </a:r>
            <a:r>
              <a:rPr lang="en-US" sz="1600" spc="-25" dirty="0">
                <a:cs typeface="Times New Roman"/>
              </a:rPr>
              <a:t> </a:t>
            </a:r>
            <a:r>
              <a:rPr lang="en-US" sz="1600" spc="-20" dirty="0">
                <a:cs typeface="Times New Roman"/>
              </a:rPr>
              <a:t>arbitrarily</a:t>
            </a:r>
            <a:endParaRPr lang="en-US" sz="1600" dirty="0"/>
          </a:p>
        </p:txBody>
      </p:sp>
      <p:sp>
        <p:nvSpPr>
          <p:cNvPr id="12" name="object 2"/>
          <p:cNvSpPr/>
          <p:nvPr/>
        </p:nvSpPr>
        <p:spPr>
          <a:xfrm>
            <a:off x="2360324" y="3961341"/>
            <a:ext cx="1837367" cy="156969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1708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10055"/>
            <a:ext cx="7679483" cy="1143000"/>
          </a:xfrm>
        </p:spPr>
        <p:txBody>
          <a:bodyPr/>
          <a:lstStyle/>
          <a:p>
            <a:r>
              <a:rPr lang="en-US" dirty="0"/>
              <a:t>Correlation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7837" y="941917"/>
            <a:ext cx="5169194" cy="3477629"/>
          </a:xfrm>
        </p:spPr>
      </p:pic>
      <p:pic>
        <p:nvPicPr>
          <p:cNvPr id="3" name="Picture 2"/>
          <p:cNvPicPr>
            <a:picLocks noChangeAspect="1"/>
          </p:cNvPicPr>
          <p:nvPr/>
        </p:nvPicPr>
        <p:blipFill>
          <a:blip r:embed="rId3"/>
          <a:stretch>
            <a:fillRect/>
          </a:stretch>
        </p:blipFill>
        <p:spPr>
          <a:xfrm>
            <a:off x="1488016" y="4531494"/>
            <a:ext cx="5221817" cy="1913755"/>
          </a:xfrm>
          <a:prstGeom prst="rect">
            <a:avLst/>
          </a:prstGeom>
        </p:spPr>
      </p:pic>
      <p:sp>
        <p:nvSpPr>
          <p:cNvPr id="5" name="TextBox 4"/>
          <p:cNvSpPr txBox="1"/>
          <p:nvPr/>
        </p:nvSpPr>
        <p:spPr>
          <a:xfrm>
            <a:off x="6712235" y="4770918"/>
            <a:ext cx="2431765" cy="923330"/>
          </a:xfrm>
          <a:prstGeom prst="rect">
            <a:avLst/>
          </a:prstGeom>
          <a:noFill/>
        </p:spPr>
        <p:txBody>
          <a:bodyPr wrap="square" rtlCol="0">
            <a:spAutoFit/>
          </a:bodyPr>
          <a:lstStyle/>
          <a:p>
            <a:r>
              <a:rPr lang="en-US" spc="-10" dirty="0">
                <a:cs typeface="Times New Roman"/>
              </a:rPr>
              <a:t>strong to</a:t>
            </a:r>
            <a:r>
              <a:rPr lang="en-US" spc="215" dirty="0">
                <a:cs typeface="Times New Roman"/>
              </a:rPr>
              <a:t> </a:t>
            </a:r>
            <a:r>
              <a:rPr lang="en-US" spc="-10" dirty="0">
                <a:cs typeface="Times New Roman"/>
              </a:rPr>
              <a:t>weak when moving from –1 to 0 </a:t>
            </a:r>
            <a:r>
              <a:rPr lang="en-US" spc="-5" dirty="0">
                <a:cs typeface="Times New Roman"/>
              </a:rPr>
              <a:t>or </a:t>
            </a:r>
            <a:r>
              <a:rPr lang="en-US" spc="-10" dirty="0">
                <a:cs typeface="Times New Roman"/>
              </a:rPr>
              <a:t>+1 to</a:t>
            </a:r>
            <a:r>
              <a:rPr lang="en-US" spc="85" dirty="0">
                <a:cs typeface="Times New Roman"/>
              </a:rPr>
              <a:t> </a:t>
            </a:r>
            <a:r>
              <a:rPr lang="en-US" spc="-5" dirty="0">
                <a:cs typeface="Times New Roman"/>
              </a:rPr>
              <a:t>0</a:t>
            </a:r>
            <a:endParaRPr lang="en-US" dirty="0"/>
          </a:p>
        </p:txBody>
      </p:sp>
    </p:spTree>
    <p:extLst>
      <p:ext uri="{BB962C8B-B14F-4D97-AF65-F5344CB8AC3E}">
        <p14:creationId xmlns:p14="http://schemas.microsoft.com/office/powerpoint/2010/main" val="573762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16043"/>
            <a:ext cx="7679483" cy="1143000"/>
          </a:xfrm>
        </p:spPr>
        <p:txBody>
          <a:bodyPr/>
          <a:lstStyle/>
          <a:p>
            <a:r>
              <a:rPr lang="en-US" dirty="0" smtClean="0"/>
              <a:t>Regression</a:t>
            </a:r>
            <a:endParaRPr lang="en-US" dirty="0"/>
          </a:p>
        </p:txBody>
      </p:sp>
      <p:sp>
        <p:nvSpPr>
          <p:cNvPr id="4" name="object 3"/>
          <p:cNvSpPr/>
          <p:nvPr/>
        </p:nvSpPr>
        <p:spPr>
          <a:xfrm>
            <a:off x="191601" y="2535847"/>
            <a:ext cx="4086085" cy="363107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568405" y="2551146"/>
            <a:ext cx="4086085" cy="3621924"/>
          </a:xfrm>
          <a:prstGeom prst="rect">
            <a:avLst/>
          </a:prstGeom>
          <a:blipFill>
            <a:blip r:embed="rId3" cstate="print"/>
            <a:stretch>
              <a:fillRect/>
            </a:stretch>
          </a:blipFill>
        </p:spPr>
        <p:txBody>
          <a:bodyPr wrap="square" lIns="0" tIns="0" rIns="0" bIns="0" rtlCol="0"/>
          <a:lstStyle/>
          <a:p>
            <a:endParaRPr/>
          </a:p>
        </p:txBody>
      </p:sp>
      <p:sp>
        <p:nvSpPr>
          <p:cNvPr id="6" name="Rectangle 5"/>
          <p:cNvSpPr/>
          <p:nvPr/>
        </p:nvSpPr>
        <p:spPr>
          <a:xfrm>
            <a:off x="75189" y="949444"/>
            <a:ext cx="9243110" cy="1564958"/>
          </a:xfrm>
          <a:prstGeom prst="rect">
            <a:avLst/>
          </a:prstGeom>
        </p:spPr>
        <p:txBody>
          <a:bodyPr wrap="square">
            <a:spAutoFit/>
          </a:bodyPr>
          <a:lstStyle/>
          <a:p>
            <a:pPr marL="12700">
              <a:lnSpc>
                <a:spcPct val="100000"/>
              </a:lnSpc>
              <a:spcBef>
                <a:spcPts val="735"/>
              </a:spcBef>
            </a:pPr>
            <a:r>
              <a:rPr lang="en-US" spc="-10" dirty="0">
                <a:cs typeface="Times New Roman"/>
              </a:rPr>
              <a:t>Sample questions can</a:t>
            </a:r>
            <a:r>
              <a:rPr lang="en-US" spc="5" dirty="0">
                <a:cs typeface="Times New Roman"/>
              </a:rPr>
              <a:t> </a:t>
            </a:r>
            <a:r>
              <a:rPr lang="en-US" spc="-10" dirty="0">
                <a:cs typeface="Times New Roman"/>
              </a:rPr>
              <a:t>include:</a:t>
            </a:r>
            <a:endParaRPr lang="en-US" dirty="0">
              <a:cs typeface="Times New Roman"/>
            </a:endParaRPr>
          </a:p>
          <a:p>
            <a:pPr marL="441959" indent="-100330">
              <a:lnSpc>
                <a:spcPct val="100000"/>
              </a:lnSpc>
              <a:spcBef>
                <a:spcPts val="630"/>
              </a:spcBef>
              <a:buFont typeface="Times New Roman"/>
              <a:buChar char="•"/>
              <a:tabLst>
                <a:tab pos="451484" algn="l"/>
              </a:tabLst>
            </a:pPr>
            <a:r>
              <a:rPr lang="en-US" i="1" spc="-10" dirty="0">
                <a:cs typeface="Times New Roman"/>
              </a:rPr>
              <a:t>What will </a:t>
            </a:r>
            <a:r>
              <a:rPr lang="en-US" i="1" spc="-5" dirty="0">
                <a:cs typeface="Times New Roman"/>
              </a:rPr>
              <a:t>be </a:t>
            </a:r>
            <a:r>
              <a:rPr lang="en-US" i="1" spc="-10" dirty="0">
                <a:cs typeface="Times New Roman"/>
              </a:rPr>
              <a:t>the </a:t>
            </a:r>
            <a:r>
              <a:rPr lang="en-US" i="1" spc="-15" dirty="0">
                <a:cs typeface="Times New Roman"/>
              </a:rPr>
              <a:t>temperature </a:t>
            </a:r>
            <a:r>
              <a:rPr lang="en-US" i="1" spc="-5" dirty="0">
                <a:cs typeface="Times New Roman"/>
              </a:rPr>
              <a:t>of </a:t>
            </a:r>
            <a:r>
              <a:rPr lang="en-US" i="1" spc="-10" dirty="0">
                <a:cs typeface="Times New Roman"/>
              </a:rPr>
              <a:t>a city that is 250 miles away </a:t>
            </a:r>
            <a:r>
              <a:rPr lang="en-US" i="1" spc="-20" dirty="0">
                <a:cs typeface="Times New Roman"/>
              </a:rPr>
              <a:t>from </a:t>
            </a:r>
            <a:r>
              <a:rPr lang="en-US" i="1" spc="-10" dirty="0">
                <a:cs typeface="Times New Roman"/>
              </a:rPr>
              <a:t>the</a:t>
            </a:r>
            <a:r>
              <a:rPr lang="en-US" i="1" spc="285" dirty="0">
                <a:cs typeface="Times New Roman"/>
              </a:rPr>
              <a:t> </a:t>
            </a:r>
            <a:r>
              <a:rPr lang="en-US" i="1" spc="-10" dirty="0">
                <a:cs typeface="Times New Roman"/>
              </a:rPr>
              <a:t>sea?</a:t>
            </a:r>
            <a:endParaRPr lang="en-US" dirty="0">
              <a:cs typeface="Times New Roman"/>
            </a:endParaRPr>
          </a:p>
          <a:p>
            <a:pPr marL="441959" marR="574040" indent="-100330">
              <a:lnSpc>
                <a:spcPts val="1660"/>
              </a:lnSpc>
              <a:spcBef>
                <a:spcPts val="755"/>
              </a:spcBef>
              <a:buFont typeface="Times New Roman"/>
              <a:buChar char="•"/>
              <a:tabLst>
                <a:tab pos="451484" algn="l"/>
              </a:tabLst>
            </a:pPr>
            <a:r>
              <a:rPr lang="en-US" i="1" spc="-10" dirty="0">
                <a:cs typeface="Times New Roman"/>
              </a:rPr>
              <a:t>What will </a:t>
            </a:r>
            <a:r>
              <a:rPr lang="en-US" i="1" spc="-5" dirty="0">
                <a:cs typeface="Times New Roman"/>
              </a:rPr>
              <a:t>be </a:t>
            </a:r>
            <a:r>
              <a:rPr lang="en-US" i="1" spc="-10" dirty="0">
                <a:cs typeface="Times New Roman"/>
              </a:rPr>
              <a:t>the grades </a:t>
            </a:r>
            <a:r>
              <a:rPr lang="en-US" i="1" spc="-5" dirty="0">
                <a:cs typeface="Times New Roman"/>
              </a:rPr>
              <a:t>of </a:t>
            </a:r>
            <a:r>
              <a:rPr lang="en-US" i="1" spc="-10" dirty="0">
                <a:cs typeface="Times New Roman"/>
              </a:rPr>
              <a:t>a student studying </a:t>
            </a:r>
            <a:r>
              <a:rPr lang="en-US" i="1" spc="-5" dirty="0">
                <a:cs typeface="Times New Roman"/>
              </a:rPr>
              <a:t>at </a:t>
            </a:r>
            <a:r>
              <a:rPr lang="en-US" i="1" spc="-10" dirty="0">
                <a:cs typeface="Times New Roman"/>
              </a:rPr>
              <a:t>a high school based on their  primary school</a:t>
            </a:r>
            <a:r>
              <a:rPr lang="en-US" i="1" spc="-20" dirty="0">
                <a:cs typeface="Times New Roman"/>
              </a:rPr>
              <a:t> </a:t>
            </a:r>
            <a:r>
              <a:rPr lang="en-US" i="1" spc="-10" dirty="0">
                <a:cs typeface="Times New Roman"/>
              </a:rPr>
              <a:t>grades?</a:t>
            </a:r>
            <a:endParaRPr lang="en-US" dirty="0">
              <a:cs typeface="Times New Roman"/>
            </a:endParaRPr>
          </a:p>
          <a:p>
            <a:pPr marL="441959" marR="88900" indent="-100330">
              <a:lnSpc>
                <a:spcPts val="1660"/>
              </a:lnSpc>
              <a:spcBef>
                <a:spcPts val="715"/>
              </a:spcBef>
              <a:buFont typeface="Times New Roman"/>
              <a:buChar char="•"/>
              <a:tabLst>
                <a:tab pos="451484" algn="l"/>
              </a:tabLst>
            </a:pPr>
            <a:r>
              <a:rPr lang="en-US" i="1" spc="-10" dirty="0">
                <a:cs typeface="Times New Roman"/>
              </a:rPr>
              <a:t>What </a:t>
            </a:r>
            <a:r>
              <a:rPr lang="en-US" i="1" spc="-25" dirty="0">
                <a:cs typeface="Times New Roman"/>
              </a:rPr>
              <a:t>are </a:t>
            </a:r>
            <a:r>
              <a:rPr lang="en-US" i="1" spc="-10" dirty="0">
                <a:cs typeface="Times New Roman"/>
              </a:rPr>
              <a:t>the chances that a person will </a:t>
            </a:r>
            <a:r>
              <a:rPr lang="en-US" i="1" spc="-5" dirty="0">
                <a:cs typeface="Times New Roman"/>
              </a:rPr>
              <a:t>be </a:t>
            </a:r>
            <a:r>
              <a:rPr lang="en-US" i="1" spc="-10" dirty="0">
                <a:cs typeface="Times New Roman"/>
              </a:rPr>
              <a:t>obese based on the amount </a:t>
            </a:r>
            <a:r>
              <a:rPr lang="en-US" i="1" spc="-5" dirty="0">
                <a:cs typeface="Times New Roman"/>
              </a:rPr>
              <a:t>of </a:t>
            </a:r>
            <a:r>
              <a:rPr lang="en-US" i="1" spc="-10" dirty="0">
                <a:cs typeface="Times New Roman"/>
              </a:rPr>
              <a:t>their food  intake?</a:t>
            </a:r>
            <a:endParaRPr lang="en-US" dirty="0">
              <a:cs typeface="Times New Roman"/>
            </a:endParaRPr>
          </a:p>
        </p:txBody>
      </p:sp>
      <p:sp>
        <p:nvSpPr>
          <p:cNvPr id="8" name="Rectangle 7"/>
          <p:cNvSpPr/>
          <p:nvPr/>
        </p:nvSpPr>
        <p:spPr>
          <a:xfrm>
            <a:off x="-1316105" y="6173070"/>
            <a:ext cx="5593791" cy="338554"/>
          </a:xfrm>
          <a:prstGeom prst="rect">
            <a:avLst/>
          </a:prstGeom>
        </p:spPr>
        <p:txBody>
          <a:bodyPr wrap="square">
            <a:spAutoFit/>
          </a:bodyPr>
          <a:lstStyle/>
          <a:p>
            <a:pPr marL="2281555">
              <a:lnSpc>
                <a:spcPct val="100000"/>
              </a:lnSpc>
              <a:spcBef>
                <a:spcPts val="735"/>
              </a:spcBef>
            </a:pPr>
            <a:r>
              <a:rPr lang="en-US" sz="1600" b="1" spc="-15" dirty="0" smtClean="0">
                <a:cs typeface="Times New Roman"/>
              </a:rPr>
              <a:t>Figure </a:t>
            </a:r>
            <a:r>
              <a:rPr lang="en-US" sz="1600" b="1" spc="-5" dirty="0" smtClean="0">
                <a:cs typeface="Times New Roman"/>
              </a:rPr>
              <a:t>8.9 </a:t>
            </a:r>
            <a:r>
              <a:rPr lang="en-US" sz="1600" spc="-10" dirty="0" smtClean="0">
                <a:cs typeface="Times New Roman"/>
              </a:rPr>
              <a:t>Linear regression</a:t>
            </a:r>
            <a:endParaRPr lang="en-US" sz="1600" dirty="0">
              <a:cs typeface="Times New Roman"/>
            </a:endParaRPr>
          </a:p>
        </p:txBody>
      </p:sp>
      <p:sp>
        <p:nvSpPr>
          <p:cNvPr id="11" name="object 6"/>
          <p:cNvSpPr txBox="1"/>
          <p:nvPr/>
        </p:nvSpPr>
        <p:spPr>
          <a:xfrm>
            <a:off x="2510249" y="9901859"/>
            <a:ext cx="2539365" cy="245110"/>
          </a:xfrm>
          <a:prstGeom prst="rect">
            <a:avLst/>
          </a:prstGeom>
        </p:spPr>
        <p:txBody>
          <a:bodyPr vert="horz" wrap="square" lIns="0" tIns="11430" rIns="0" bIns="0" rtlCol="0">
            <a:spAutoFit/>
          </a:bodyPr>
          <a:lstStyle/>
          <a:p>
            <a:pPr marL="12700">
              <a:lnSpc>
                <a:spcPct val="100000"/>
              </a:lnSpc>
              <a:spcBef>
                <a:spcPts val="90"/>
              </a:spcBef>
            </a:pPr>
            <a:r>
              <a:rPr sz="1400" b="1" spc="-15" dirty="0">
                <a:latin typeface="Times New Roman"/>
                <a:cs typeface="Times New Roman"/>
              </a:rPr>
              <a:t>Figure </a:t>
            </a:r>
            <a:r>
              <a:rPr sz="1400" b="1" spc="-5" dirty="0">
                <a:latin typeface="Times New Roman"/>
                <a:cs typeface="Times New Roman"/>
              </a:rPr>
              <a:t>8.10 </a:t>
            </a:r>
            <a:r>
              <a:rPr sz="1400" spc="-10" dirty="0">
                <a:latin typeface="Times New Roman"/>
                <a:cs typeface="Times New Roman"/>
              </a:rPr>
              <a:t>Non-linear</a:t>
            </a:r>
            <a:r>
              <a:rPr sz="1400" dirty="0">
                <a:latin typeface="Times New Roman"/>
                <a:cs typeface="Times New Roman"/>
              </a:rPr>
              <a:t> </a:t>
            </a:r>
            <a:r>
              <a:rPr sz="1400" spc="-10" dirty="0">
                <a:latin typeface="Times New Roman"/>
                <a:cs typeface="Times New Roman"/>
              </a:rPr>
              <a:t>regression</a:t>
            </a:r>
            <a:endParaRPr sz="1400" dirty="0">
              <a:latin typeface="Times New Roman"/>
              <a:cs typeface="Times New Roman"/>
            </a:endParaRPr>
          </a:p>
        </p:txBody>
      </p:sp>
      <p:sp>
        <p:nvSpPr>
          <p:cNvPr id="12" name="object 6"/>
          <p:cNvSpPr txBox="1"/>
          <p:nvPr/>
        </p:nvSpPr>
        <p:spPr>
          <a:xfrm>
            <a:off x="2662649" y="10054259"/>
            <a:ext cx="2539365" cy="245110"/>
          </a:xfrm>
          <a:prstGeom prst="rect">
            <a:avLst/>
          </a:prstGeom>
        </p:spPr>
        <p:txBody>
          <a:bodyPr vert="horz" wrap="square" lIns="0" tIns="11430" rIns="0" bIns="0" rtlCol="0">
            <a:spAutoFit/>
          </a:bodyPr>
          <a:lstStyle/>
          <a:p>
            <a:pPr marL="12700">
              <a:lnSpc>
                <a:spcPct val="100000"/>
              </a:lnSpc>
              <a:spcBef>
                <a:spcPts val="90"/>
              </a:spcBef>
            </a:pPr>
            <a:r>
              <a:rPr sz="1400" b="1" spc="-15" dirty="0">
                <a:latin typeface="Times New Roman"/>
                <a:cs typeface="Times New Roman"/>
              </a:rPr>
              <a:t>Figure </a:t>
            </a:r>
            <a:r>
              <a:rPr sz="1400" b="1" spc="-5" dirty="0">
                <a:latin typeface="Times New Roman"/>
                <a:cs typeface="Times New Roman"/>
              </a:rPr>
              <a:t>8.10 </a:t>
            </a:r>
            <a:r>
              <a:rPr sz="1400" spc="-10" dirty="0">
                <a:latin typeface="Times New Roman"/>
                <a:cs typeface="Times New Roman"/>
              </a:rPr>
              <a:t>Non-linear</a:t>
            </a:r>
            <a:r>
              <a:rPr sz="1400" dirty="0">
                <a:latin typeface="Times New Roman"/>
                <a:cs typeface="Times New Roman"/>
              </a:rPr>
              <a:t> </a:t>
            </a:r>
            <a:r>
              <a:rPr sz="1400" spc="-10" dirty="0">
                <a:latin typeface="Times New Roman"/>
                <a:cs typeface="Times New Roman"/>
              </a:rPr>
              <a:t>regression</a:t>
            </a:r>
            <a:endParaRPr sz="1400" dirty="0">
              <a:latin typeface="Times New Roman"/>
              <a:cs typeface="Times New Roman"/>
            </a:endParaRPr>
          </a:p>
        </p:txBody>
      </p:sp>
      <p:sp>
        <p:nvSpPr>
          <p:cNvPr id="13" name="Rectangle 12"/>
          <p:cNvSpPr/>
          <p:nvPr/>
        </p:nvSpPr>
        <p:spPr>
          <a:xfrm>
            <a:off x="5202014" y="6166917"/>
            <a:ext cx="2964838" cy="338554"/>
          </a:xfrm>
          <a:prstGeom prst="rect">
            <a:avLst/>
          </a:prstGeom>
        </p:spPr>
        <p:txBody>
          <a:bodyPr wrap="none">
            <a:spAutoFit/>
          </a:bodyPr>
          <a:lstStyle/>
          <a:p>
            <a:r>
              <a:rPr lang="en-US" sz="1600" b="1" spc="-15" dirty="0">
                <a:cs typeface="Times New Roman"/>
              </a:rPr>
              <a:t>Figure </a:t>
            </a:r>
            <a:r>
              <a:rPr lang="en-US" sz="1600" b="1" spc="-5" dirty="0">
                <a:cs typeface="Times New Roman"/>
              </a:rPr>
              <a:t>8.10 </a:t>
            </a:r>
            <a:r>
              <a:rPr lang="en-US" sz="1600" spc="-10" dirty="0">
                <a:cs typeface="Times New Roman"/>
              </a:rPr>
              <a:t>Non-linear</a:t>
            </a:r>
            <a:r>
              <a:rPr lang="en-US" sz="1600" dirty="0">
                <a:cs typeface="Times New Roman"/>
              </a:rPr>
              <a:t> </a:t>
            </a:r>
            <a:r>
              <a:rPr lang="en-US" sz="1600" spc="-10" dirty="0">
                <a:cs typeface="Times New Roman"/>
              </a:rPr>
              <a:t>regression</a:t>
            </a:r>
            <a:endParaRPr lang="en-US" sz="1600" dirty="0"/>
          </a:p>
        </p:txBody>
      </p:sp>
      <p:sp>
        <p:nvSpPr>
          <p:cNvPr id="3" name="TextBox 2"/>
          <p:cNvSpPr txBox="1"/>
          <p:nvPr/>
        </p:nvSpPr>
        <p:spPr>
          <a:xfrm>
            <a:off x="1496483" y="3530084"/>
            <a:ext cx="1166166" cy="369332"/>
          </a:xfrm>
          <a:prstGeom prst="rect">
            <a:avLst/>
          </a:prstGeom>
          <a:noFill/>
        </p:spPr>
        <p:txBody>
          <a:bodyPr wrap="square" rtlCol="0">
            <a:spAutoFit/>
          </a:bodyPr>
          <a:lstStyle/>
          <a:p>
            <a:r>
              <a:rPr lang="en-US" dirty="0" smtClean="0"/>
              <a:t>Normal</a:t>
            </a:r>
            <a:endParaRPr lang="en-US" dirty="0"/>
          </a:p>
        </p:txBody>
      </p:sp>
      <p:sp>
        <p:nvSpPr>
          <p:cNvPr id="14" name="TextBox 13"/>
          <p:cNvSpPr txBox="1"/>
          <p:nvPr/>
        </p:nvSpPr>
        <p:spPr>
          <a:xfrm>
            <a:off x="2379133" y="4560901"/>
            <a:ext cx="1166166" cy="369332"/>
          </a:xfrm>
          <a:prstGeom prst="rect">
            <a:avLst/>
          </a:prstGeom>
          <a:noFill/>
        </p:spPr>
        <p:txBody>
          <a:bodyPr wrap="square" rtlCol="0">
            <a:spAutoFit/>
          </a:bodyPr>
          <a:lstStyle/>
          <a:p>
            <a:r>
              <a:rPr lang="en-US" dirty="0"/>
              <a:t>A</a:t>
            </a:r>
            <a:r>
              <a:rPr lang="en-US" dirty="0" smtClean="0"/>
              <a:t>bnormal</a:t>
            </a:r>
            <a:endParaRPr lang="en-US" dirty="0"/>
          </a:p>
        </p:txBody>
      </p:sp>
    </p:spTree>
    <p:extLst>
      <p:ext uri="{BB962C8B-B14F-4D97-AF65-F5344CB8AC3E}">
        <p14:creationId xmlns:p14="http://schemas.microsoft.com/office/powerpoint/2010/main" val="875739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191" y="2899954"/>
            <a:ext cx="5066809" cy="1948270"/>
          </a:xfrm>
          <a:prstGeom prst="rect">
            <a:avLst/>
          </a:prstGeom>
        </p:spPr>
      </p:pic>
      <p:sp>
        <p:nvSpPr>
          <p:cNvPr id="3" name="Content Placeholder 2"/>
          <p:cNvSpPr>
            <a:spLocks noGrp="1"/>
          </p:cNvSpPr>
          <p:nvPr>
            <p:ph idx="1"/>
          </p:nvPr>
        </p:nvSpPr>
        <p:spPr>
          <a:xfrm>
            <a:off x="100149" y="1600204"/>
            <a:ext cx="8229600" cy="4525963"/>
          </a:xfrm>
        </p:spPr>
        <p:txBody>
          <a:bodyPr/>
          <a:lstStyle/>
          <a:p>
            <a:r>
              <a:rPr lang="en-US" dirty="0" smtClean="0"/>
              <a:t>7 types of Regression that you should know</a:t>
            </a:r>
          </a:p>
          <a:p>
            <a:pPr lvl="1"/>
            <a:r>
              <a:rPr lang="en-US" dirty="0" smtClean="0"/>
              <a:t>Linear </a:t>
            </a:r>
            <a:r>
              <a:rPr lang="en-US" dirty="0"/>
              <a:t>Regression</a:t>
            </a:r>
          </a:p>
          <a:p>
            <a:pPr lvl="1"/>
            <a:r>
              <a:rPr lang="en-US" dirty="0"/>
              <a:t>Logistic Regression</a:t>
            </a:r>
          </a:p>
          <a:p>
            <a:pPr lvl="1"/>
            <a:r>
              <a:rPr lang="en-US" dirty="0"/>
              <a:t>Polynomial Regression</a:t>
            </a:r>
          </a:p>
          <a:p>
            <a:pPr lvl="1"/>
            <a:r>
              <a:rPr lang="en-US" dirty="0"/>
              <a:t>Stepwise Regression</a:t>
            </a:r>
          </a:p>
          <a:p>
            <a:pPr lvl="1"/>
            <a:r>
              <a:rPr lang="en-US" dirty="0"/>
              <a:t>Ridge Regression</a:t>
            </a:r>
          </a:p>
          <a:p>
            <a:pPr lvl="1"/>
            <a:r>
              <a:rPr lang="en-US" dirty="0"/>
              <a:t>Lasso Regression</a:t>
            </a:r>
          </a:p>
          <a:p>
            <a:pPr lvl="1"/>
            <a:r>
              <a:rPr lang="en-US" dirty="0" err="1"/>
              <a:t>ElasticNet</a:t>
            </a:r>
            <a:r>
              <a:rPr lang="en-US" dirty="0"/>
              <a:t> Regression</a:t>
            </a:r>
          </a:p>
          <a:p>
            <a:endParaRPr lang="en-US" dirty="0"/>
          </a:p>
        </p:txBody>
      </p:sp>
      <p:sp>
        <p:nvSpPr>
          <p:cNvPr id="5" name="TextBox 4"/>
          <p:cNvSpPr txBox="1"/>
          <p:nvPr/>
        </p:nvSpPr>
        <p:spPr>
          <a:xfrm>
            <a:off x="4889500" y="4895307"/>
            <a:ext cx="4423833" cy="369332"/>
          </a:xfrm>
          <a:prstGeom prst="rect">
            <a:avLst/>
          </a:prstGeom>
          <a:noFill/>
        </p:spPr>
        <p:txBody>
          <a:bodyPr wrap="square" rtlCol="0">
            <a:spAutoFit/>
          </a:bodyPr>
          <a:lstStyle/>
          <a:p>
            <a:r>
              <a:rPr lang="en-US" dirty="0" smtClean="0"/>
              <a:t>Select regression type based upon</a:t>
            </a:r>
            <a:endParaRPr lang="en-US" dirty="0"/>
          </a:p>
        </p:txBody>
      </p:sp>
    </p:spTree>
    <p:extLst>
      <p:ext uri="{BB962C8B-B14F-4D97-AF65-F5344CB8AC3E}">
        <p14:creationId xmlns:p14="http://schemas.microsoft.com/office/powerpoint/2010/main" val="868468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29854"/>
            <a:ext cx="7679483" cy="1143000"/>
          </a:xfrm>
        </p:spPr>
        <p:txBody>
          <a:bodyPr/>
          <a:lstStyle/>
          <a:p>
            <a:r>
              <a:rPr lang="en-US" dirty="0" smtClean="0"/>
              <a:t>Big Data Analysis Techniques</a:t>
            </a:r>
            <a:endParaRPr lang="en-US" dirty="0"/>
          </a:p>
        </p:txBody>
      </p:sp>
      <p:sp>
        <p:nvSpPr>
          <p:cNvPr id="3" name="Content Placeholder 2"/>
          <p:cNvSpPr>
            <a:spLocks noGrp="1"/>
          </p:cNvSpPr>
          <p:nvPr>
            <p:ph idx="1"/>
          </p:nvPr>
        </p:nvSpPr>
        <p:spPr>
          <a:xfrm>
            <a:off x="217100" y="1172854"/>
            <a:ext cx="8926900" cy="1451813"/>
          </a:xfrm>
        </p:spPr>
        <p:txBody>
          <a:bodyPr>
            <a:normAutofit fontScale="62500" lnSpcReduction="20000"/>
          </a:bodyPr>
          <a:lstStyle/>
          <a:p>
            <a:pPr marL="0" indent="0">
              <a:buNone/>
            </a:pPr>
            <a:r>
              <a:rPr lang="en-US" sz="4000" b="1" dirty="0" smtClean="0"/>
              <a:t>Machine Learning</a:t>
            </a:r>
          </a:p>
          <a:p>
            <a:r>
              <a:rPr lang="en-US" sz="3800" dirty="0" smtClean="0"/>
              <a:t>application </a:t>
            </a:r>
            <a:r>
              <a:rPr lang="en-US" sz="3800" dirty="0"/>
              <a:t>of artificial intelligence (AI) that provides systems the ability to automatically learn and improve from experience without being explicitly </a:t>
            </a:r>
            <a:r>
              <a:rPr lang="en-US" sz="3800" dirty="0" smtClean="0"/>
              <a:t>programmed</a:t>
            </a:r>
            <a:endParaRPr lang="en-US" sz="2900" dirty="0" smtClean="0"/>
          </a:p>
        </p:txBody>
      </p:sp>
      <p:pic>
        <p:nvPicPr>
          <p:cNvPr id="4" name="Picture 3"/>
          <p:cNvPicPr>
            <a:picLocks noChangeAspect="1"/>
          </p:cNvPicPr>
          <p:nvPr/>
        </p:nvPicPr>
        <p:blipFill rotWithShape="1">
          <a:blip r:embed="rId3"/>
          <a:srcRect l="50694" t="28227"/>
          <a:stretch/>
        </p:blipFill>
        <p:spPr>
          <a:xfrm>
            <a:off x="-233055" y="4971846"/>
            <a:ext cx="4910890" cy="1500777"/>
          </a:xfrm>
          <a:prstGeom prst="rect">
            <a:avLst/>
          </a:prstGeom>
        </p:spPr>
      </p:pic>
      <p:pic>
        <p:nvPicPr>
          <p:cNvPr id="5" name="Picture 4"/>
          <p:cNvPicPr>
            <a:picLocks noChangeAspect="1"/>
          </p:cNvPicPr>
          <p:nvPr/>
        </p:nvPicPr>
        <p:blipFill rotWithShape="1">
          <a:blip r:embed="rId3"/>
          <a:srcRect t="28558" r="49305"/>
          <a:stretch/>
        </p:blipFill>
        <p:spPr>
          <a:xfrm>
            <a:off x="1772283" y="2181968"/>
            <a:ext cx="6131815" cy="1584911"/>
          </a:xfrm>
          <a:prstGeom prst="rect">
            <a:avLst/>
          </a:prstGeom>
        </p:spPr>
      </p:pic>
      <p:pic>
        <p:nvPicPr>
          <p:cNvPr id="7" name="Picture 6"/>
          <p:cNvPicPr>
            <a:picLocks noChangeAspect="1"/>
          </p:cNvPicPr>
          <p:nvPr/>
        </p:nvPicPr>
        <p:blipFill rotWithShape="1">
          <a:blip r:embed="rId4"/>
          <a:srcRect t="17188"/>
          <a:stretch/>
        </p:blipFill>
        <p:spPr>
          <a:xfrm>
            <a:off x="4605675" y="4971846"/>
            <a:ext cx="4538325" cy="1500777"/>
          </a:xfrm>
          <a:prstGeom prst="rect">
            <a:avLst/>
          </a:prstGeom>
        </p:spPr>
      </p:pic>
      <p:sp>
        <p:nvSpPr>
          <p:cNvPr id="6" name="Content Placeholder 2"/>
          <p:cNvSpPr txBox="1">
            <a:spLocks/>
          </p:cNvSpPr>
          <p:nvPr/>
        </p:nvSpPr>
        <p:spPr>
          <a:xfrm>
            <a:off x="369070" y="3373515"/>
            <a:ext cx="8774929" cy="2087487"/>
          </a:xfrm>
          <a:prstGeom prst="rect">
            <a:avLst/>
          </a:prstGeom>
        </p:spPr>
        <p:txBody>
          <a:bodyPr vert="horz" lIns="91440" tIns="45720" rIns="91440" bIns="45720" rtlCol="0">
            <a:normAutofit fontScale="40000" lnSpcReduction="20000"/>
          </a:bodyPr>
          <a:lstStyle>
            <a:lvl1pPr marL="342900" indent="-342900" algn="l" defTabSz="457200" rtl="0" eaLnBrk="1" latinLnBrk="0" hangingPunct="1">
              <a:spcBef>
                <a:spcPct val="20000"/>
              </a:spcBef>
              <a:buFont typeface="Arial"/>
              <a:buChar char="•"/>
              <a:defRPr sz="3200" kern="1200">
                <a:solidFill>
                  <a:srgbClr val="27335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accent2">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273352"/>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accent2">
                    <a:lumMod val="50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2733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4000" b="1" dirty="0" smtClean="0"/>
              <a:t>Deep Learning</a:t>
            </a:r>
          </a:p>
          <a:p>
            <a:r>
              <a:rPr lang="en-US" sz="4300" dirty="0" smtClean="0"/>
              <a:t>Machine </a:t>
            </a:r>
            <a:r>
              <a:rPr lang="en-US" sz="4300" dirty="0" smtClean="0"/>
              <a:t>Learning technique that </a:t>
            </a:r>
            <a:r>
              <a:rPr lang="en-US" sz="4300" dirty="0" smtClean="0"/>
              <a:t>use </a:t>
            </a:r>
            <a:r>
              <a:rPr lang="en-US" sz="4300" dirty="0"/>
              <a:t>a cascade of many layers of nonlinear processing units for feature extraction and transformation. Each successive layer uses the output from the previous layer as input. </a:t>
            </a:r>
            <a:endParaRPr lang="en-US" sz="4300" dirty="0" smtClean="0"/>
          </a:p>
          <a:p>
            <a:r>
              <a:rPr lang="en-US" sz="4300" dirty="0" smtClean="0"/>
              <a:t>The </a:t>
            </a:r>
            <a:r>
              <a:rPr lang="en-US" sz="4300" dirty="0"/>
              <a:t>algorithms may be supervised or unsupervised and applications include pattern analysis (unsupervised) and classification (supervised). are based on the (unsupervised) learning of multiple levels of features or representations of the data. Higher level features are derived from lower level features to form a hierarchical representation.</a:t>
            </a:r>
            <a:endParaRPr lang="en-US" sz="4300" dirty="0" smtClean="0"/>
          </a:p>
        </p:txBody>
      </p:sp>
    </p:spTree>
    <p:extLst>
      <p:ext uri="{BB962C8B-B14F-4D97-AF65-F5344CB8AC3E}">
        <p14:creationId xmlns:p14="http://schemas.microsoft.com/office/powerpoint/2010/main" val="3242157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29854"/>
            <a:ext cx="7679483" cy="1143000"/>
          </a:xfrm>
        </p:spPr>
        <p:txBody>
          <a:bodyPr/>
          <a:lstStyle/>
          <a:p>
            <a:r>
              <a:rPr lang="en-US" dirty="0" smtClean="0"/>
              <a:t>Machine Learning Techniques</a:t>
            </a:r>
            <a:endParaRPr lang="en-US" dirty="0"/>
          </a:p>
        </p:txBody>
      </p:sp>
      <p:sp>
        <p:nvSpPr>
          <p:cNvPr id="3" name="Content Placeholder 2"/>
          <p:cNvSpPr>
            <a:spLocks noGrp="1"/>
          </p:cNvSpPr>
          <p:nvPr>
            <p:ph idx="1"/>
          </p:nvPr>
        </p:nvSpPr>
        <p:spPr>
          <a:xfrm>
            <a:off x="457200" y="1032971"/>
            <a:ext cx="8229600" cy="6324938"/>
          </a:xfrm>
        </p:spPr>
        <p:txBody>
          <a:bodyPr>
            <a:normAutofit fontScale="62500" lnSpcReduction="20000"/>
          </a:bodyPr>
          <a:lstStyle/>
          <a:p>
            <a:pPr marL="0" indent="0">
              <a:buNone/>
            </a:pPr>
            <a:r>
              <a:rPr lang="en-US" b="1" dirty="0" smtClean="0"/>
              <a:t>Classification</a:t>
            </a:r>
          </a:p>
          <a:p>
            <a:r>
              <a:rPr lang="en-US" dirty="0" smtClean="0"/>
              <a:t>Classification </a:t>
            </a:r>
            <a:r>
              <a:rPr lang="en-US" dirty="0"/>
              <a:t>is a supervised learning technique by which data is classified into relevant,  previously learned categories. It consists of two steps:</a:t>
            </a:r>
          </a:p>
          <a:p>
            <a:pPr lvl="1"/>
            <a:r>
              <a:rPr lang="en-US" dirty="0"/>
              <a:t>The system is fed </a:t>
            </a:r>
            <a:r>
              <a:rPr lang="en-US" b="1" dirty="0"/>
              <a:t>training data </a:t>
            </a:r>
            <a:r>
              <a:rPr lang="en-US" dirty="0"/>
              <a:t>that is already categorized or labeled, so that it can  develop an understanding of the different categories.</a:t>
            </a:r>
          </a:p>
          <a:p>
            <a:pPr lvl="1"/>
            <a:r>
              <a:rPr lang="en-US" dirty="0"/>
              <a:t>The system is fed unknown but similar data for classification and based on the  understanding it developed from the training </a:t>
            </a:r>
            <a:r>
              <a:rPr lang="en-US" dirty="0" smtClean="0"/>
              <a:t>data, </a:t>
            </a:r>
            <a:r>
              <a:rPr lang="en-US" b="1" dirty="0" smtClean="0"/>
              <a:t>build a model</a:t>
            </a:r>
            <a:r>
              <a:rPr lang="en-US" dirty="0" smtClean="0"/>
              <a:t>, </a:t>
            </a:r>
            <a:r>
              <a:rPr lang="en-US" b="1" dirty="0" smtClean="0"/>
              <a:t>then </a:t>
            </a:r>
            <a:r>
              <a:rPr lang="en-US" b="1" dirty="0"/>
              <a:t>algorithm will classify the unlabeled </a:t>
            </a:r>
            <a:r>
              <a:rPr lang="en-US" b="1" dirty="0" smtClean="0"/>
              <a:t>data</a:t>
            </a:r>
          </a:p>
          <a:p>
            <a:pPr marL="0" indent="0">
              <a:buNone/>
            </a:pPr>
            <a:r>
              <a:rPr lang="en-US" b="1" dirty="0" smtClean="0"/>
              <a:t>Clustering </a:t>
            </a:r>
          </a:p>
          <a:p>
            <a:r>
              <a:rPr lang="en-US" spc="-10" dirty="0">
                <a:cs typeface="Times New Roman"/>
              </a:rPr>
              <a:t>Clustering is an unsupervised learning technique by which data is divided into different  groups so that the data in each group has similar properties. </a:t>
            </a:r>
            <a:endParaRPr lang="en-US" dirty="0" smtClean="0"/>
          </a:p>
          <a:p>
            <a:pPr marL="0" indent="0">
              <a:buNone/>
            </a:pPr>
            <a:r>
              <a:rPr lang="en-US" b="1" dirty="0" smtClean="0"/>
              <a:t>Outlier Detection</a:t>
            </a:r>
          </a:p>
          <a:p>
            <a:r>
              <a:rPr lang="en-US" spc="-10" dirty="0">
                <a:cs typeface="Times New Roman"/>
              </a:rPr>
              <a:t>Outlier detection is the process </a:t>
            </a:r>
            <a:r>
              <a:rPr lang="en-US" spc="-5" dirty="0">
                <a:cs typeface="Times New Roman"/>
              </a:rPr>
              <a:t>of </a:t>
            </a:r>
            <a:r>
              <a:rPr lang="en-US" spc="-10" dirty="0">
                <a:cs typeface="Times New Roman"/>
              </a:rPr>
              <a:t>finding data that is significantly different from </a:t>
            </a:r>
            <a:r>
              <a:rPr lang="en-US" spc="-5" dirty="0">
                <a:cs typeface="Times New Roman"/>
              </a:rPr>
              <a:t>or </a:t>
            </a:r>
            <a:r>
              <a:rPr lang="en-US" spc="-10" dirty="0" smtClean="0">
                <a:cs typeface="Times New Roman"/>
              </a:rPr>
              <a:t>inconsistent </a:t>
            </a:r>
            <a:r>
              <a:rPr lang="en-US" spc="-10" dirty="0">
                <a:cs typeface="Times New Roman"/>
              </a:rPr>
              <a:t>with the rest </a:t>
            </a:r>
            <a:r>
              <a:rPr lang="en-US" spc="-5" dirty="0">
                <a:cs typeface="Times New Roman"/>
              </a:rPr>
              <a:t>of </a:t>
            </a:r>
            <a:r>
              <a:rPr lang="en-US" spc="-10" dirty="0">
                <a:cs typeface="Times New Roman"/>
              </a:rPr>
              <a:t>the data within </a:t>
            </a:r>
            <a:r>
              <a:rPr lang="en-US" spc="-5" dirty="0">
                <a:cs typeface="Times New Roman"/>
              </a:rPr>
              <a:t>a </a:t>
            </a:r>
            <a:r>
              <a:rPr lang="en-US" spc="-10" dirty="0">
                <a:cs typeface="Times New Roman"/>
              </a:rPr>
              <a:t>given dataset</a:t>
            </a:r>
            <a:endParaRPr lang="en-US" dirty="0" smtClean="0"/>
          </a:p>
          <a:p>
            <a:pPr marL="0" indent="0">
              <a:buNone/>
            </a:pPr>
            <a:r>
              <a:rPr lang="en-US" b="1" dirty="0" smtClean="0"/>
              <a:t>Filtering</a:t>
            </a:r>
          </a:p>
          <a:p>
            <a:r>
              <a:rPr lang="en-US" dirty="0"/>
              <a:t>Filtering is the automated process of finding relevant items from a pool of items. </a:t>
            </a:r>
            <a:r>
              <a:rPr lang="en-US" dirty="0" smtClean="0"/>
              <a:t>Filtering </a:t>
            </a:r>
            <a:r>
              <a:rPr lang="en-US" dirty="0"/>
              <a:t>is generally applied via the following two approaches:</a:t>
            </a:r>
          </a:p>
          <a:p>
            <a:pPr lvl="1"/>
            <a:r>
              <a:rPr lang="en-US" dirty="0"/>
              <a:t>collaborative filtering</a:t>
            </a:r>
          </a:p>
          <a:p>
            <a:pPr lvl="1"/>
            <a:r>
              <a:rPr lang="en-US" dirty="0"/>
              <a:t>content-based filtering</a:t>
            </a:r>
          </a:p>
          <a:p>
            <a:pPr lvl="1"/>
            <a:endParaRPr lang="en-US" dirty="0" smtClean="0"/>
          </a:p>
        </p:txBody>
      </p:sp>
    </p:spTree>
    <p:extLst>
      <p:ext uri="{BB962C8B-B14F-4D97-AF65-F5344CB8AC3E}">
        <p14:creationId xmlns:p14="http://schemas.microsoft.com/office/powerpoint/2010/main" val="255055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p:nvPr/>
        </p:nvSpPr>
        <p:spPr>
          <a:xfrm>
            <a:off x="325344" y="1159351"/>
            <a:ext cx="3674734" cy="2826198"/>
          </a:xfrm>
          <a:prstGeom prst="rect">
            <a:avLst/>
          </a:prstGeom>
          <a:blipFill>
            <a:blip r:embed="rId2" cstate="print"/>
            <a:stretch>
              <a:fillRect/>
            </a:stretch>
          </a:blipFill>
        </p:spPr>
        <p:txBody>
          <a:bodyPr wrap="square" lIns="0" tIns="0" rIns="0" bIns="0" rtlCol="0"/>
          <a:lstStyle/>
          <a:p>
            <a:endParaRPr/>
          </a:p>
        </p:txBody>
      </p:sp>
      <p:sp>
        <p:nvSpPr>
          <p:cNvPr id="5" name="Rectangle 4"/>
          <p:cNvSpPr/>
          <p:nvPr/>
        </p:nvSpPr>
        <p:spPr>
          <a:xfrm>
            <a:off x="52919" y="5024326"/>
            <a:ext cx="9639356" cy="1488228"/>
          </a:xfrm>
          <a:prstGeom prst="rect">
            <a:avLst/>
          </a:prstGeom>
        </p:spPr>
        <p:txBody>
          <a:bodyPr wrap="square">
            <a:spAutoFit/>
          </a:bodyPr>
          <a:lstStyle/>
          <a:p>
            <a:pPr marL="12700">
              <a:lnSpc>
                <a:spcPct val="100000"/>
              </a:lnSpc>
              <a:spcBef>
                <a:spcPts val="595"/>
              </a:spcBef>
            </a:pPr>
            <a:r>
              <a:rPr lang="en-US" sz="1600" spc="-10" dirty="0">
                <a:cs typeface="Times New Roman"/>
              </a:rPr>
              <a:t>Sample questions can</a:t>
            </a:r>
            <a:r>
              <a:rPr lang="en-US" sz="1600" spc="5" dirty="0">
                <a:cs typeface="Times New Roman"/>
              </a:rPr>
              <a:t> </a:t>
            </a:r>
            <a:r>
              <a:rPr lang="en-US" sz="1600" spc="-10" dirty="0">
                <a:cs typeface="Times New Roman"/>
              </a:rPr>
              <a:t>include:</a:t>
            </a:r>
            <a:endParaRPr lang="en-US" sz="1600" dirty="0">
              <a:cs typeface="Times New Roman"/>
            </a:endParaRPr>
          </a:p>
          <a:p>
            <a:pPr marL="441959" marR="5080" indent="-100330">
              <a:lnSpc>
                <a:spcPts val="1660"/>
              </a:lnSpc>
              <a:spcBef>
                <a:spcPts val="760"/>
              </a:spcBef>
              <a:buFont typeface="Times New Roman"/>
              <a:buChar char="•"/>
              <a:tabLst>
                <a:tab pos="451484" algn="l"/>
              </a:tabLst>
            </a:pPr>
            <a:r>
              <a:rPr lang="en-US" sz="1600" i="1" spc="-10" dirty="0">
                <a:cs typeface="Times New Roman"/>
              </a:rPr>
              <a:t>Should an applicant</a:t>
            </a:r>
            <a:r>
              <a:rPr lang="en-US" sz="1600" spc="-10" dirty="0">
                <a:cs typeface="Times New Roman"/>
              </a:rPr>
              <a:t>’</a:t>
            </a:r>
            <a:r>
              <a:rPr lang="en-US" sz="1600" i="1" spc="-10" dirty="0">
                <a:cs typeface="Times New Roman"/>
              </a:rPr>
              <a:t>s </a:t>
            </a:r>
            <a:r>
              <a:rPr lang="en-US" sz="1600" i="1" spc="-20" dirty="0">
                <a:cs typeface="Times New Roman"/>
              </a:rPr>
              <a:t>credit card </a:t>
            </a:r>
            <a:r>
              <a:rPr lang="en-US" sz="1600" i="1" spc="-10" dirty="0">
                <a:cs typeface="Times New Roman"/>
              </a:rPr>
              <a:t>application </a:t>
            </a:r>
            <a:r>
              <a:rPr lang="en-US" sz="1600" i="1" spc="-5" dirty="0">
                <a:cs typeface="Times New Roman"/>
              </a:rPr>
              <a:t>be </a:t>
            </a:r>
            <a:r>
              <a:rPr lang="en-US" sz="1600" i="1" spc="-10" dirty="0">
                <a:cs typeface="Times New Roman"/>
              </a:rPr>
              <a:t>accepted </a:t>
            </a:r>
            <a:r>
              <a:rPr lang="en-US" sz="1600" i="1" spc="-5" dirty="0">
                <a:cs typeface="Times New Roman"/>
              </a:rPr>
              <a:t>or </a:t>
            </a:r>
            <a:r>
              <a:rPr lang="en-US" sz="1600" i="1" spc="-15" dirty="0">
                <a:cs typeface="Times New Roman"/>
              </a:rPr>
              <a:t>rejected </a:t>
            </a:r>
            <a:r>
              <a:rPr lang="en-US" sz="1600" i="1" spc="-10" dirty="0">
                <a:cs typeface="Times New Roman"/>
              </a:rPr>
              <a:t>based on other  accepted </a:t>
            </a:r>
            <a:r>
              <a:rPr lang="en-US" sz="1600" i="1" spc="-5" dirty="0">
                <a:cs typeface="Times New Roman"/>
              </a:rPr>
              <a:t>or </a:t>
            </a:r>
            <a:r>
              <a:rPr lang="en-US" sz="1600" i="1" spc="-15" dirty="0">
                <a:cs typeface="Times New Roman"/>
              </a:rPr>
              <a:t>rejected</a:t>
            </a:r>
            <a:r>
              <a:rPr lang="en-US" sz="1600" i="1" spc="-5" dirty="0">
                <a:cs typeface="Times New Roman"/>
              </a:rPr>
              <a:t> </a:t>
            </a:r>
            <a:r>
              <a:rPr lang="en-US" sz="1600" i="1" spc="-10" dirty="0">
                <a:cs typeface="Times New Roman"/>
              </a:rPr>
              <a:t>applications?</a:t>
            </a:r>
            <a:endParaRPr lang="en-US" sz="1600" dirty="0">
              <a:cs typeface="Times New Roman"/>
            </a:endParaRPr>
          </a:p>
          <a:p>
            <a:pPr marL="441959" marR="709930" indent="-100330">
              <a:lnSpc>
                <a:spcPts val="1660"/>
              </a:lnSpc>
              <a:spcBef>
                <a:spcPts val="715"/>
              </a:spcBef>
              <a:buFont typeface="Times New Roman"/>
              <a:buChar char="•"/>
              <a:tabLst>
                <a:tab pos="451484" algn="l"/>
              </a:tabLst>
            </a:pPr>
            <a:r>
              <a:rPr lang="en-US" sz="1600" i="1" spc="-10" dirty="0">
                <a:cs typeface="Times New Roman"/>
              </a:rPr>
              <a:t>Is a tomato a fruit </a:t>
            </a:r>
            <a:r>
              <a:rPr lang="en-US" sz="1600" i="1" spc="-5" dirty="0">
                <a:cs typeface="Times New Roman"/>
              </a:rPr>
              <a:t>or </a:t>
            </a:r>
            <a:r>
              <a:rPr lang="en-US" sz="1600" i="1" spc="-10" dirty="0">
                <a:cs typeface="Times New Roman"/>
              </a:rPr>
              <a:t>a vegetable based on the known examples </a:t>
            </a:r>
            <a:r>
              <a:rPr lang="en-US" sz="1600" i="1" spc="-5" dirty="0">
                <a:cs typeface="Times New Roman"/>
              </a:rPr>
              <a:t>of </a:t>
            </a:r>
            <a:r>
              <a:rPr lang="en-US" sz="1600" i="1" spc="-10" dirty="0">
                <a:cs typeface="Times New Roman"/>
              </a:rPr>
              <a:t>fruit and  vegetables?</a:t>
            </a:r>
            <a:endParaRPr lang="en-US" sz="1600" dirty="0">
              <a:cs typeface="Times New Roman"/>
            </a:endParaRPr>
          </a:p>
          <a:p>
            <a:pPr marL="441959" indent="-100330">
              <a:lnSpc>
                <a:spcPct val="100000"/>
              </a:lnSpc>
              <a:spcBef>
                <a:spcPts val="590"/>
              </a:spcBef>
              <a:buFont typeface="Times New Roman"/>
              <a:buChar char="•"/>
              <a:tabLst>
                <a:tab pos="451484" algn="l"/>
              </a:tabLst>
            </a:pPr>
            <a:r>
              <a:rPr lang="en-US" sz="1600" i="1" spc="-10" dirty="0">
                <a:cs typeface="Times New Roman"/>
              </a:rPr>
              <a:t>Do the medical test </a:t>
            </a:r>
            <a:r>
              <a:rPr lang="en-US" sz="1600" i="1" spc="-15" dirty="0">
                <a:cs typeface="Times New Roman"/>
              </a:rPr>
              <a:t>results </a:t>
            </a:r>
            <a:r>
              <a:rPr lang="en-US" sz="1600" i="1" spc="-10" dirty="0">
                <a:cs typeface="Times New Roman"/>
              </a:rPr>
              <a:t>for the patient indicate a risk for a heart</a:t>
            </a:r>
            <a:r>
              <a:rPr lang="en-US" sz="1600" i="1" spc="300" dirty="0">
                <a:cs typeface="Times New Roman"/>
              </a:rPr>
              <a:t> </a:t>
            </a:r>
            <a:r>
              <a:rPr lang="en-US" sz="1600" i="1" spc="-10" dirty="0">
                <a:cs typeface="Times New Roman"/>
              </a:rPr>
              <a:t>attack</a:t>
            </a:r>
            <a:r>
              <a:rPr lang="en-US" sz="1600" i="1" spc="-10" dirty="0" smtClean="0">
                <a:cs typeface="Times New Roman"/>
              </a:rPr>
              <a:t>?</a:t>
            </a:r>
            <a:endParaRPr lang="en-US" sz="1600" dirty="0">
              <a:cs typeface="Times New Roman"/>
            </a:endParaRPr>
          </a:p>
        </p:txBody>
      </p:sp>
      <p:pic>
        <p:nvPicPr>
          <p:cNvPr id="7" name="Picture 6"/>
          <p:cNvPicPr>
            <a:picLocks noChangeAspect="1"/>
          </p:cNvPicPr>
          <p:nvPr/>
        </p:nvPicPr>
        <p:blipFill rotWithShape="1">
          <a:blip r:embed="rId3"/>
          <a:srcRect b="6572"/>
          <a:stretch/>
        </p:blipFill>
        <p:spPr>
          <a:xfrm>
            <a:off x="4494787" y="274638"/>
            <a:ext cx="4649213" cy="5154612"/>
          </a:xfrm>
          <a:prstGeom prst="rect">
            <a:avLst/>
          </a:prstGeom>
        </p:spPr>
      </p:pic>
      <p:sp>
        <p:nvSpPr>
          <p:cNvPr id="2" name="Title 1"/>
          <p:cNvSpPr>
            <a:spLocks noGrp="1"/>
          </p:cNvSpPr>
          <p:nvPr>
            <p:ph type="title"/>
          </p:nvPr>
        </p:nvSpPr>
        <p:spPr>
          <a:xfrm>
            <a:off x="0" y="16351"/>
            <a:ext cx="7679483" cy="1143000"/>
          </a:xfrm>
        </p:spPr>
        <p:txBody>
          <a:bodyPr/>
          <a:lstStyle/>
          <a:p>
            <a:r>
              <a:rPr lang="en-US" dirty="0" smtClean="0"/>
              <a:t>Classification</a:t>
            </a:r>
            <a:endParaRPr lang="en-US" dirty="0"/>
          </a:p>
        </p:txBody>
      </p:sp>
      <p:sp>
        <p:nvSpPr>
          <p:cNvPr id="6" name="Rectangle 5"/>
          <p:cNvSpPr/>
          <p:nvPr/>
        </p:nvSpPr>
        <p:spPr>
          <a:xfrm>
            <a:off x="74085" y="4187273"/>
            <a:ext cx="5460996" cy="944276"/>
          </a:xfrm>
          <a:prstGeom prst="rect">
            <a:avLst/>
          </a:prstGeom>
        </p:spPr>
        <p:txBody>
          <a:bodyPr wrap="square">
            <a:spAutoFit/>
          </a:bodyPr>
          <a:lstStyle/>
          <a:p>
            <a:pPr marL="12700" marR="5080">
              <a:lnSpc>
                <a:spcPts val="1660"/>
              </a:lnSpc>
              <a:spcBef>
                <a:spcPts val="755"/>
              </a:spcBef>
            </a:pPr>
            <a:r>
              <a:rPr lang="en-US" sz="1400" spc="-5" dirty="0">
                <a:cs typeface="Times New Roman"/>
              </a:rPr>
              <a:t>A</a:t>
            </a:r>
            <a:r>
              <a:rPr lang="en-US" sz="1400" spc="-5" dirty="0" smtClean="0">
                <a:cs typeface="Times New Roman"/>
              </a:rPr>
              <a:t> </a:t>
            </a:r>
            <a:r>
              <a:rPr lang="en-US" sz="1400" spc="-10" dirty="0">
                <a:cs typeface="Times New Roman"/>
              </a:rPr>
              <a:t>simplified classification  process, the machine is fed labeled data during training that builds its understanding </a:t>
            </a:r>
            <a:r>
              <a:rPr lang="en-US" sz="1400" spc="-5" dirty="0">
                <a:cs typeface="Times New Roman"/>
              </a:rPr>
              <a:t>of </a:t>
            </a:r>
            <a:r>
              <a:rPr lang="en-US" sz="1400" spc="-10" dirty="0">
                <a:cs typeface="Times New Roman"/>
              </a:rPr>
              <a:t>the  classification, as shown in </a:t>
            </a:r>
            <a:r>
              <a:rPr lang="en-US" sz="1400" u="sng" spc="-10" dirty="0">
                <a:solidFill>
                  <a:srgbClr val="0000ED"/>
                </a:solidFill>
                <a:cs typeface="Times New Roman"/>
                <a:hlinkClick r:id="" action="ppaction://noaction"/>
              </a:rPr>
              <a:t>Figure </a:t>
            </a:r>
            <a:r>
              <a:rPr lang="en-US" sz="1400" u="sng" spc="-20" dirty="0">
                <a:solidFill>
                  <a:srgbClr val="0000ED"/>
                </a:solidFill>
                <a:cs typeface="Times New Roman"/>
                <a:hlinkClick r:id="" action="ppaction://noaction"/>
              </a:rPr>
              <a:t>8.11</a:t>
            </a:r>
            <a:r>
              <a:rPr lang="en-US" sz="1400" spc="-20" dirty="0">
                <a:cs typeface="Times New Roman"/>
              </a:rPr>
              <a:t>. </a:t>
            </a:r>
            <a:r>
              <a:rPr lang="en-US" sz="1400" spc="-10" dirty="0">
                <a:cs typeface="Times New Roman"/>
              </a:rPr>
              <a:t>The machine is then fed unlabeled data, which it </a:t>
            </a:r>
            <a:r>
              <a:rPr lang="en-US" sz="1400" spc="-10" dirty="0" smtClean="0">
                <a:cs typeface="Times New Roman"/>
              </a:rPr>
              <a:t>classifies</a:t>
            </a:r>
            <a:r>
              <a:rPr lang="en-US" sz="1400" spc="-60" dirty="0" smtClean="0">
                <a:cs typeface="Times New Roman"/>
              </a:rPr>
              <a:t> </a:t>
            </a:r>
            <a:r>
              <a:rPr lang="en-US" sz="1400" spc="-10" dirty="0">
                <a:cs typeface="Times New Roman"/>
              </a:rPr>
              <a:t>itself.</a:t>
            </a:r>
            <a:endParaRPr lang="en-US" sz="1400" dirty="0">
              <a:cs typeface="Times New Roman"/>
            </a:endParaRPr>
          </a:p>
        </p:txBody>
      </p:sp>
      <p:sp>
        <p:nvSpPr>
          <p:cNvPr id="3" name="TextBox 2"/>
          <p:cNvSpPr txBox="1"/>
          <p:nvPr/>
        </p:nvSpPr>
        <p:spPr>
          <a:xfrm>
            <a:off x="1534590" y="1159351"/>
            <a:ext cx="1418167" cy="369332"/>
          </a:xfrm>
          <a:prstGeom prst="rect">
            <a:avLst/>
          </a:prstGeom>
          <a:noFill/>
        </p:spPr>
        <p:txBody>
          <a:bodyPr wrap="square" rtlCol="0">
            <a:spAutoFit/>
          </a:bodyPr>
          <a:lstStyle/>
          <a:p>
            <a:r>
              <a:rPr lang="en-US" dirty="0" smtClean="0"/>
              <a:t>Train Model</a:t>
            </a:r>
            <a:endParaRPr lang="en-US" dirty="0"/>
          </a:p>
        </p:txBody>
      </p:sp>
      <p:sp>
        <p:nvSpPr>
          <p:cNvPr id="8" name="TextBox 7"/>
          <p:cNvSpPr txBox="1"/>
          <p:nvPr/>
        </p:nvSpPr>
        <p:spPr>
          <a:xfrm>
            <a:off x="1534590" y="2613501"/>
            <a:ext cx="1418167" cy="369332"/>
          </a:xfrm>
          <a:prstGeom prst="rect">
            <a:avLst/>
          </a:prstGeom>
          <a:noFill/>
        </p:spPr>
        <p:txBody>
          <a:bodyPr wrap="square" rtlCol="0">
            <a:spAutoFit/>
          </a:bodyPr>
          <a:lstStyle/>
          <a:p>
            <a:r>
              <a:rPr lang="en-US" dirty="0" smtClean="0"/>
              <a:t>Apply Model</a:t>
            </a:r>
            <a:endParaRPr lang="en-US" dirty="0"/>
          </a:p>
        </p:txBody>
      </p:sp>
    </p:spTree>
    <p:extLst>
      <p:ext uri="{BB962C8B-B14F-4D97-AF65-F5344CB8AC3E}">
        <p14:creationId xmlns:p14="http://schemas.microsoft.com/office/powerpoint/2010/main" val="3828634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135299"/>
            <a:ext cx="7679483" cy="1143000"/>
          </a:xfrm>
        </p:spPr>
        <p:txBody>
          <a:bodyPr/>
          <a:lstStyle/>
          <a:p>
            <a:r>
              <a:rPr lang="en-US" dirty="0" smtClean="0"/>
              <a:t>Clustering</a:t>
            </a:r>
            <a:endParaRPr lang="en-US" dirty="0"/>
          </a:p>
        </p:txBody>
      </p:sp>
      <p:sp>
        <p:nvSpPr>
          <p:cNvPr id="4" name="object 3"/>
          <p:cNvSpPr/>
          <p:nvPr/>
        </p:nvSpPr>
        <p:spPr>
          <a:xfrm>
            <a:off x="179913" y="1417638"/>
            <a:ext cx="3674734" cy="3274365"/>
          </a:xfrm>
          <a:prstGeom prst="rect">
            <a:avLst/>
          </a:prstGeom>
          <a:blipFill>
            <a:blip r:embed="rId2" cstate="print"/>
            <a:stretch>
              <a:fillRect/>
            </a:stretch>
          </a:blipFill>
        </p:spPr>
        <p:txBody>
          <a:bodyPr wrap="square" lIns="0" tIns="0" rIns="0" bIns="0" rtlCol="0"/>
          <a:lstStyle/>
          <a:p>
            <a:endParaRPr dirty="0"/>
          </a:p>
        </p:txBody>
      </p:sp>
      <p:pic>
        <p:nvPicPr>
          <p:cNvPr id="6" name="Picture 5"/>
          <p:cNvPicPr>
            <a:picLocks noChangeAspect="1"/>
          </p:cNvPicPr>
          <p:nvPr/>
        </p:nvPicPr>
        <p:blipFill rotWithShape="1">
          <a:blip r:embed="rId3"/>
          <a:srcRect l="23114" r="39698"/>
          <a:stretch/>
        </p:blipFill>
        <p:spPr>
          <a:xfrm>
            <a:off x="7234872" y="984249"/>
            <a:ext cx="1728964" cy="5471584"/>
          </a:xfrm>
          <a:prstGeom prst="rect">
            <a:avLst/>
          </a:prstGeom>
        </p:spPr>
      </p:pic>
      <p:pic>
        <p:nvPicPr>
          <p:cNvPr id="7" name="Picture 6"/>
          <p:cNvPicPr>
            <a:picLocks noChangeAspect="1"/>
          </p:cNvPicPr>
          <p:nvPr/>
        </p:nvPicPr>
        <p:blipFill rotWithShape="1">
          <a:blip r:embed="rId4"/>
          <a:srcRect r="58815" b="11611"/>
          <a:stretch/>
        </p:blipFill>
        <p:spPr>
          <a:xfrm>
            <a:off x="4068233" y="1572010"/>
            <a:ext cx="2906184" cy="3289494"/>
          </a:xfrm>
          <a:prstGeom prst="rect">
            <a:avLst/>
          </a:prstGeom>
        </p:spPr>
      </p:pic>
      <p:sp>
        <p:nvSpPr>
          <p:cNvPr id="5" name="Rectangle 4"/>
          <p:cNvSpPr/>
          <p:nvPr/>
        </p:nvSpPr>
        <p:spPr>
          <a:xfrm>
            <a:off x="386547" y="4861504"/>
            <a:ext cx="8522415" cy="1444626"/>
          </a:xfrm>
          <a:prstGeom prst="rect">
            <a:avLst/>
          </a:prstGeom>
        </p:spPr>
        <p:txBody>
          <a:bodyPr wrap="square">
            <a:spAutoFit/>
          </a:bodyPr>
          <a:lstStyle/>
          <a:p>
            <a:pPr marL="12700">
              <a:lnSpc>
                <a:spcPct val="100000"/>
              </a:lnSpc>
              <a:spcBef>
                <a:spcPts val="595"/>
              </a:spcBef>
            </a:pPr>
            <a:r>
              <a:rPr lang="en-US" spc="-10" dirty="0">
                <a:cs typeface="Times New Roman"/>
              </a:rPr>
              <a:t>Sample questions can</a:t>
            </a:r>
            <a:r>
              <a:rPr lang="en-US" spc="5" dirty="0">
                <a:cs typeface="Times New Roman"/>
              </a:rPr>
              <a:t> </a:t>
            </a:r>
            <a:r>
              <a:rPr lang="en-US" spc="-10" dirty="0">
                <a:cs typeface="Times New Roman"/>
              </a:rPr>
              <a:t>include:</a:t>
            </a:r>
            <a:endParaRPr lang="en-US" dirty="0">
              <a:cs typeface="Times New Roman"/>
            </a:endParaRPr>
          </a:p>
          <a:p>
            <a:pPr marL="450850" indent="-109220">
              <a:lnSpc>
                <a:spcPct val="100000"/>
              </a:lnSpc>
              <a:spcBef>
                <a:spcPts val="635"/>
              </a:spcBef>
              <a:buFont typeface="Times New Roman"/>
              <a:buChar char="•"/>
              <a:tabLst>
                <a:tab pos="451484" algn="l"/>
              </a:tabLst>
            </a:pPr>
            <a:r>
              <a:rPr lang="en-US" i="1" spc="-10" dirty="0">
                <a:cs typeface="Times New Roman"/>
              </a:rPr>
              <a:t>How many </a:t>
            </a:r>
            <a:r>
              <a:rPr lang="en-US" i="1" spc="-15" dirty="0">
                <a:cs typeface="Times New Roman"/>
              </a:rPr>
              <a:t>different </a:t>
            </a:r>
            <a:r>
              <a:rPr lang="en-US" i="1" spc="-10" dirty="0">
                <a:cs typeface="Times New Roman"/>
              </a:rPr>
              <a:t>species </a:t>
            </a:r>
            <a:r>
              <a:rPr lang="en-US" i="1" spc="-5" dirty="0">
                <a:cs typeface="Times New Roman"/>
              </a:rPr>
              <a:t>of </a:t>
            </a:r>
            <a:r>
              <a:rPr lang="en-US" i="1" spc="-20" dirty="0">
                <a:cs typeface="Times New Roman"/>
              </a:rPr>
              <a:t>trees </a:t>
            </a:r>
            <a:r>
              <a:rPr lang="en-US" i="1" spc="-10" dirty="0">
                <a:cs typeface="Times New Roman"/>
              </a:rPr>
              <a:t>exist based on the similarity between</a:t>
            </a:r>
            <a:r>
              <a:rPr lang="en-US" i="1" spc="250" dirty="0">
                <a:cs typeface="Times New Roman"/>
              </a:rPr>
              <a:t> </a:t>
            </a:r>
            <a:r>
              <a:rPr lang="en-US" i="1" spc="-20" dirty="0">
                <a:cs typeface="Times New Roman"/>
              </a:rPr>
              <a:t>trees?</a:t>
            </a:r>
            <a:endParaRPr lang="en-US" dirty="0">
              <a:cs typeface="Times New Roman"/>
            </a:endParaRPr>
          </a:p>
          <a:p>
            <a:pPr marL="450850" indent="-109220">
              <a:lnSpc>
                <a:spcPct val="100000"/>
              </a:lnSpc>
              <a:spcBef>
                <a:spcPts val="635"/>
              </a:spcBef>
              <a:buFont typeface="Times New Roman"/>
              <a:buChar char="•"/>
              <a:tabLst>
                <a:tab pos="451484" algn="l"/>
              </a:tabLst>
            </a:pPr>
            <a:r>
              <a:rPr lang="en-US" i="1" spc="-10" dirty="0">
                <a:cs typeface="Times New Roman"/>
              </a:rPr>
              <a:t>How many </a:t>
            </a:r>
            <a:r>
              <a:rPr lang="en-US" i="1" spc="-15" dirty="0">
                <a:cs typeface="Times New Roman"/>
              </a:rPr>
              <a:t>groups </a:t>
            </a:r>
            <a:r>
              <a:rPr lang="en-US" i="1" spc="-5" dirty="0">
                <a:cs typeface="Times New Roman"/>
              </a:rPr>
              <a:t>of </a:t>
            </a:r>
            <a:r>
              <a:rPr lang="en-US" i="1" spc="-10" dirty="0">
                <a:cs typeface="Times New Roman"/>
              </a:rPr>
              <a:t>customers exist based upon similar </a:t>
            </a:r>
            <a:r>
              <a:rPr lang="en-US" i="1" spc="-15" dirty="0">
                <a:cs typeface="Times New Roman"/>
              </a:rPr>
              <a:t>purchase</a:t>
            </a:r>
            <a:r>
              <a:rPr lang="en-US" i="1" spc="185" dirty="0">
                <a:cs typeface="Times New Roman"/>
              </a:rPr>
              <a:t> </a:t>
            </a:r>
            <a:r>
              <a:rPr lang="en-US" i="1" spc="-10" dirty="0">
                <a:cs typeface="Times New Roman"/>
              </a:rPr>
              <a:t>history?</a:t>
            </a:r>
            <a:endParaRPr lang="en-US" dirty="0">
              <a:cs typeface="Times New Roman"/>
            </a:endParaRPr>
          </a:p>
          <a:p>
            <a:pPr marL="450850" indent="-109220">
              <a:lnSpc>
                <a:spcPct val="100000"/>
              </a:lnSpc>
              <a:spcBef>
                <a:spcPts val="635"/>
              </a:spcBef>
              <a:buFont typeface="Times New Roman"/>
              <a:buChar char="•"/>
              <a:tabLst>
                <a:tab pos="451484" algn="l"/>
              </a:tabLst>
            </a:pPr>
            <a:r>
              <a:rPr lang="en-US" i="1" spc="-10" dirty="0">
                <a:cs typeface="Times New Roman"/>
              </a:rPr>
              <a:t>What </a:t>
            </a:r>
            <a:r>
              <a:rPr lang="en-US" i="1" spc="-25" dirty="0">
                <a:cs typeface="Times New Roman"/>
              </a:rPr>
              <a:t>are </a:t>
            </a:r>
            <a:r>
              <a:rPr lang="en-US" i="1" spc="-10" dirty="0">
                <a:cs typeface="Times New Roman"/>
              </a:rPr>
              <a:t>the </a:t>
            </a:r>
            <a:r>
              <a:rPr lang="en-US" i="1" spc="-15" dirty="0">
                <a:cs typeface="Times New Roman"/>
              </a:rPr>
              <a:t>different groups </a:t>
            </a:r>
            <a:r>
              <a:rPr lang="en-US" i="1" spc="-5" dirty="0">
                <a:cs typeface="Times New Roman"/>
              </a:rPr>
              <a:t>of </a:t>
            </a:r>
            <a:r>
              <a:rPr lang="en-US" i="1" spc="-10" dirty="0">
                <a:cs typeface="Times New Roman"/>
              </a:rPr>
              <a:t>viruses based on their</a:t>
            </a:r>
            <a:r>
              <a:rPr lang="en-US" i="1" spc="210" dirty="0">
                <a:cs typeface="Times New Roman"/>
              </a:rPr>
              <a:t> </a:t>
            </a:r>
            <a:r>
              <a:rPr lang="en-US" i="1" spc="-10" dirty="0">
                <a:cs typeface="Times New Roman"/>
              </a:rPr>
              <a:t>characteristics?</a:t>
            </a:r>
            <a:endParaRPr lang="en-US" dirty="0">
              <a:cs typeface="Times New Roman"/>
            </a:endParaRPr>
          </a:p>
        </p:txBody>
      </p:sp>
      <p:sp>
        <p:nvSpPr>
          <p:cNvPr id="8" name="Oval 7"/>
          <p:cNvSpPr/>
          <p:nvPr/>
        </p:nvSpPr>
        <p:spPr>
          <a:xfrm>
            <a:off x="3820583" y="2159000"/>
            <a:ext cx="2360084" cy="2296583"/>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900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210"/>
            <a:ext cx="7679483" cy="1143000"/>
          </a:xfrm>
        </p:spPr>
        <p:txBody>
          <a:bodyPr/>
          <a:lstStyle/>
          <a:p>
            <a:r>
              <a:rPr lang="en-US" dirty="0" smtClean="0"/>
              <a:t>Outlier Detection</a:t>
            </a:r>
            <a:endParaRPr lang="en-US" dirty="0"/>
          </a:p>
        </p:txBody>
      </p:sp>
      <p:sp>
        <p:nvSpPr>
          <p:cNvPr id="4" name="object 2"/>
          <p:cNvSpPr/>
          <p:nvPr/>
        </p:nvSpPr>
        <p:spPr>
          <a:xfrm>
            <a:off x="0" y="1178210"/>
            <a:ext cx="3674734" cy="3274365"/>
          </a:xfrm>
          <a:prstGeom prst="rect">
            <a:avLst/>
          </a:prstGeom>
          <a:blipFill>
            <a:blip r:embed="rId3" cstate="print"/>
            <a:stretch>
              <a:fillRect/>
            </a:stretch>
          </a:blipFill>
        </p:spPr>
        <p:txBody>
          <a:bodyPr wrap="square" lIns="0" tIns="0" rIns="0" bIns="0" rtlCol="0"/>
          <a:lstStyle/>
          <a:p>
            <a:endParaRPr/>
          </a:p>
        </p:txBody>
      </p:sp>
      <p:sp>
        <p:nvSpPr>
          <p:cNvPr id="5" name="Rectangle 4"/>
          <p:cNvSpPr/>
          <p:nvPr/>
        </p:nvSpPr>
        <p:spPr>
          <a:xfrm>
            <a:off x="0" y="4814376"/>
            <a:ext cx="4637675" cy="1633781"/>
          </a:xfrm>
          <a:prstGeom prst="rect">
            <a:avLst/>
          </a:prstGeom>
        </p:spPr>
        <p:txBody>
          <a:bodyPr wrap="square">
            <a:spAutoFit/>
          </a:bodyPr>
          <a:lstStyle/>
          <a:p>
            <a:pPr marL="12700">
              <a:lnSpc>
                <a:spcPct val="100000"/>
              </a:lnSpc>
              <a:spcBef>
                <a:spcPts val="595"/>
              </a:spcBef>
            </a:pPr>
            <a:r>
              <a:rPr lang="en-US" sz="1400" spc="-10" dirty="0">
                <a:latin typeface="Times New Roman"/>
                <a:cs typeface="Times New Roman"/>
              </a:rPr>
              <a:t>Sample questions can</a:t>
            </a:r>
            <a:r>
              <a:rPr lang="en-US" sz="1400" spc="5" dirty="0">
                <a:latin typeface="Times New Roman"/>
                <a:cs typeface="Times New Roman"/>
              </a:rPr>
              <a:t> </a:t>
            </a:r>
            <a:r>
              <a:rPr lang="en-US" sz="1400" spc="-10" dirty="0">
                <a:latin typeface="Times New Roman"/>
                <a:cs typeface="Times New Roman"/>
              </a:rPr>
              <a:t>include:</a:t>
            </a:r>
            <a:endParaRPr lang="en-US" sz="1400" dirty="0">
              <a:latin typeface="Times New Roman"/>
              <a:cs typeface="Times New Roman"/>
            </a:endParaRPr>
          </a:p>
          <a:p>
            <a:pPr marL="441959" indent="-100330">
              <a:lnSpc>
                <a:spcPct val="100000"/>
              </a:lnSpc>
              <a:spcBef>
                <a:spcPts val="635"/>
              </a:spcBef>
              <a:buFont typeface="Times New Roman"/>
              <a:buChar char="•"/>
              <a:tabLst>
                <a:tab pos="451484" algn="l"/>
              </a:tabLst>
            </a:pPr>
            <a:r>
              <a:rPr lang="en-US" sz="1400" i="1" spc="-10" dirty="0">
                <a:latin typeface="Times New Roman"/>
                <a:cs typeface="Times New Roman"/>
              </a:rPr>
              <a:t>Is an athlete using performance enhancing</a:t>
            </a:r>
            <a:r>
              <a:rPr lang="en-US" sz="1400" i="1" spc="114" dirty="0">
                <a:latin typeface="Times New Roman"/>
                <a:cs typeface="Times New Roman"/>
              </a:rPr>
              <a:t> </a:t>
            </a:r>
            <a:r>
              <a:rPr lang="en-US" sz="1400" i="1" spc="-10" dirty="0">
                <a:latin typeface="Times New Roman"/>
                <a:cs typeface="Times New Roman"/>
              </a:rPr>
              <a:t>drugs?</a:t>
            </a:r>
            <a:endParaRPr lang="en-US" sz="1400" dirty="0">
              <a:latin typeface="Times New Roman"/>
              <a:cs typeface="Times New Roman"/>
            </a:endParaRPr>
          </a:p>
          <a:p>
            <a:pPr marL="441959" marR="220345" indent="-100330">
              <a:lnSpc>
                <a:spcPts val="1660"/>
              </a:lnSpc>
              <a:spcBef>
                <a:spcPts val="755"/>
              </a:spcBef>
              <a:buFont typeface="Times New Roman"/>
              <a:buChar char="•"/>
              <a:tabLst>
                <a:tab pos="451484" algn="l"/>
              </a:tabLst>
            </a:pPr>
            <a:r>
              <a:rPr lang="en-US" sz="1400" i="1" spc="-25" dirty="0">
                <a:latin typeface="Times New Roman"/>
                <a:cs typeface="Times New Roman"/>
              </a:rPr>
              <a:t>Are </a:t>
            </a:r>
            <a:r>
              <a:rPr lang="en-US" sz="1400" i="1" spc="-20" dirty="0">
                <a:latin typeface="Times New Roman"/>
                <a:cs typeface="Times New Roman"/>
              </a:rPr>
              <a:t>there </a:t>
            </a:r>
            <a:r>
              <a:rPr lang="en-US" sz="1400" i="1" spc="-5" dirty="0">
                <a:latin typeface="Times New Roman"/>
                <a:cs typeface="Times New Roman"/>
              </a:rPr>
              <a:t>any </a:t>
            </a:r>
            <a:r>
              <a:rPr lang="en-US" sz="1400" i="1" spc="-15" dirty="0">
                <a:latin typeface="Times New Roman"/>
                <a:cs typeface="Times New Roman"/>
              </a:rPr>
              <a:t>wrongly </a:t>
            </a:r>
            <a:r>
              <a:rPr lang="en-US" sz="1400" i="1" spc="-10" dirty="0">
                <a:latin typeface="Times New Roman"/>
                <a:cs typeface="Times New Roman"/>
              </a:rPr>
              <a:t>identified fruits and vegetables in the training dataset used  for a classification</a:t>
            </a:r>
            <a:r>
              <a:rPr lang="en-US" sz="1400" i="1" dirty="0">
                <a:latin typeface="Times New Roman"/>
                <a:cs typeface="Times New Roman"/>
              </a:rPr>
              <a:t> </a:t>
            </a:r>
            <a:r>
              <a:rPr lang="en-US" sz="1400" i="1" spc="-10" dirty="0">
                <a:latin typeface="Times New Roman"/>
                <a:cs typeface="Times New Roman"/>
              </a:rPr>
              <a:t>task?</a:t>
            </a:r>
            <a:endParaRPr lang="en-US" sz="1400" dirty="0">
              <a:latin typeface="Times New Roman"/>
              <a:cs typeface="Times New Roman"/>
            </a:endParaRPr>
          </a:p>
          <a:p>
            <a:pPr marL="441959" indent="-100330">
              <a:lnSpc>
                <a:spcPct val="100000"/>
              </a:lnSpc>
              <a:spcBef>
                <a:spcPts val="590"/>
              </a:spcBef>
              <a:buFont typeface="Times New Roman"/>
              <a:buChar char="•"/>
              <a:tabLst>
                <a:tab pos="451484" algn="l"/>
              </a:tabLst>
            </a:pPr>
            <a:r>
              <a:rPr lang="en-US" sz="1400" i="1" spc="-10" dirty="0">
                <a:latin typeface="Times New Roman"/>
                <a:cs typeface="Times New Roman"/>
              </a:rPr>
              <a:t>Is </a:t>
            </a:r>
            <a:r>
              <a:rPr lang="en-US" sz="1400" i="1" spc="-20" dirty="0">
                <a:latin typeface="Times New Roman"/>
                <a:cs typeface="Times New Roman"/>
              </a:rPr>
              <a:t>there </a:t>
            </a:r>
            <a:r>
              <a:rPr lang="en-US" sz="1400" i="1" spc="-10" dirty="0">
                <a:latin typeface="Times New Roman"/>
                <a:cs typeface="Times New Roman"/>
              </a:rPr>
              <a:t>a particular strain </a:t>
            </a:r>
            <a:r>
              <a:rPr lang="en-US" sz="1400" i="1" spc="-5" dirty="0">
                <a:latin typeface="Times New Roman"/>
                <a:cs typeface="Times New Roman"/>
              </a:rPr>
              <a:t>of </a:t>
            </a:r>
            <a:r>
              <a:rPr lang="en-US" sz="1400" i="1" spc="-10" dirty="0">
                <a:latin typeface="Times New Roman"/>
                <a:cs typeface="Times New Roman"/>
              </a:rPr>
              <a:t>virus that does </a:t>
            </a:r>
            <a:r>
              <a:rPr lang="en-US" sz="1400" i="1" spc="-5" dirty="0">
                <a:latin typeface="Times New Roman"/>
                <a:cs typeface="Times New Roman"/>
              </a:rPr>
              <a:t>not </a:t>
            </a:r>
            <a:r>
              <a:rPr lang="en-US" sz="1400" i="1" spc="-15" dirty="0">
                <a:latin typeface="Times New Roman"/>
                <a:cs typeface="Times New Roman"/>
              </a:rPr>
              <a:t>respond </a:t>
            </a:r>
            <a:r>
              <a:rPr lang="en-US" sz="1400" i="1" spc="-10" dirty="0">
                <a:latin typeface="Times New Roman"/>
                <a:cs typeface="Times New Roman"/>
              </a:rPr>
              <a:t>to</a:t>
            </a:r>
            <a:r>
              <a:rPr lang="en-US" sz="1400" i="1" spc="250" dirty="0">
                <a:latin typeface="Times New Roman"/>
                <a:cs typeface="Times New Roman"/>
              </a:rPr>
              <a:t> </a:t>
            </a:r>
            <a:r>
              <a:rPr lang="en-US" sz="1400" i="1" spc="-10" dirty="0">
                <a:latin typeface="Times New Roman"/>
                <a:cs typeface="Times New Roman"/>
              </a:rPr>
              <a:t>medication?</a:t>
            </a:r>
            <a:endParaRPr lang="en-US" sz="1400" dirty="0">
              <a:latin typeface="Times New Roman"/>
              <a:cs typeface="Times New Roman"/>
            </a:endParaRPr>
          </a:p>
        </p:txBody>
      </p:sp>
      <p:sp>
        <p:nvSpPr>
          <p:cNvPr id="6" name="Rectangle 5"/>
          <p:cNvSpPr/>
          <p:nvPr/>
        </p:nvSpPr>
        <p:spPr>
          <a:xfrm>
            <a:off x="265542" y="4528746"/>
            <a:ext cx="3512914" cy="276999"/>
          </a:xfrm>
          <a:prstGeom prst="rect">
            <a:avLst/>
          </a:prstGeom>
        </p:spPr>
        <p:txBody>
          <a:bodyPr wrap="square">
            <a:spAutoFit/>
          </a:bodyPr>
          <a:lstStyle/>
          <a:p>
            <a:pPr marL="22225" algn="ctr">
              <a:lnSpc>
                <a:spcPct val="100000"/>
              </a:lnSpc>
              <a:spcBef>
                <a:spcPts val="735"/>
              </a:spcBef>
            </a:pPr>
            <a:r>
              <a:rPr lang="en-US" sz="1200" b="1" spc="-15" dirty="0">
                <a:cs typeface="Times New Roman"/>
              </a:rPr>
              <a:t>Figure </a:t>
            </a:r>
            <a:r>
              <a:rPr lang="en-US" sz="1200" b="1" spc="-5" dirty="0">
                <a:cs typeface="Times New Roman"/>
              </a:rPr>
              <a:t>8.13 </a:t>
            </a:r>
            <a:r>
              <a:rPr lang="en-US" sz="1200" spc="-10" dirty="0">
                <a:cs typeface="Times New Roman"/>
              </a:rPr>
              <a:t>A scatter graph highlights an</a:t>
            </a:r>
            <a:r>
              <a:rPr lang="en-US" sz="1200" spc="30" dirty="0">
                <a:cs typeface="Times New Roman"/>
              </a:rPr>
              <a:t> </a:t>
            </a:r>
            <a:r>
              <a:rPr lang="en-US" sz="1200" spc="-20" dirty="0">
                <a:cs typeface="Times New Roman"/>
              </a:rPr>
              <a:t>outlier.</a:t>
            </a:r>
            <a:endParaRPr lang="en-US" sz="1200" dirty="0">
              <a:cs typeface="Times New Roman"/>
            </a:endParaRPr>
          </a:p>
        </p:txBody>
      </p:sp>
      <p:sp>
        <p:nvSpPr>
          <p:cNvPr id="8" name="Rectangle 7"/>
          <p:cNvSpPr/>
          <p:nvPr/>
        </p:nvSpPr>
        <p:spPr>
          <a:xfrm>
            <a:off x="4117122" y="1028145"/>
            <a:ext cx="5035284" cy="2554545"/>
          </a:xfrm>
          <a:prstGeom prst="rect">
            <a:avLst/>
          </a:prstGeom>
        </p:spPr>
        <p:txBody>
          <a:bodyPr wrap="square">
            <a:spAutoFit/>
          </a:bodyPr>
          <a:lstStyle/>
          <a:p>
            <a:r>
              <a:rPr lang="en-US" sz="1600" b="1" dirty="0"/>
              <a:t>Model-based </a:t>
            </a:r>
            <a:r>
              <a:rPr lang="en-US" sz="1600" b="1" dirty="0" smtClean="0"/>
              <a:t>Approaches:</a:t>
            </a:r>
            <a:endParaRPr lang="en-US" sz="1600" b="1" dirty="0"/>
          </a:p>
          <a:p>
            <a:pPr marL="171450" indent="-171450">
              <a:buFont typeface="Arial"/>
              <a:buChar char="•"/>
            </a:pPr>
            <a:r>
              <a:rPr lang="en-US" sz="1600" dirty="0" smtClean="0"/>
              <a:t>Rational</a:t>
            </a:r>
            <a:endParaRPr lang="en-US" sz="1600" dirty="0"/>
          </a:p>
          <a:p>
            <a:pPr marL="628650" lvl="1" indent="-171450">
              <a:buFont typeface="Arial"/>
              <a:buChar char="•"/>
            </a:pPr>
            <a:r>
              <a:rPr lang="en-US" sz="1600" dirty="0" smtClean="0"/>
              <a:t>Apply </a:t>
            </a:r>
            <a:r>
              <a:rPr lang="en-US" sz="1600" dirty="0"/>
              <a:t>a model to represent normal data points</a:t>
            </a:r>
          </a:p>
          <a:p>
            <a:pPr marL="628650" lvl="1" indent="-171450">
              <a:buFont typeface="Arial"/>
              <a:buChar char="•"/>
            </a:pPr>
            <a:r>
              <a:rPr lang="en-US" sz="1600" dirty="0" smtClean="0"/>
              <a:t>Outliers </a:t>
            </a:r>
            <a:r>
              <a:rPr lang="en-US" sz="1600" dirty="0"/>
              <a:t>are points that do not fit to that model</a:t>
            </a:r>
          </a:p>
          <a:p>
            <a:pPr marL="171450" indent="-171450">
              <a:buFont typeface="Arial"/>
              <a:buChar char="•"/>
            </a:pPr>
            <a:r>
              <a:rPr lang="en-US" sz="1600" dirty="0" smtClean="0"/>
              <a:t>Sample </a:t>
            </a:r>
            <a:r>
              <a:rPr lang="en-US" sz="1600" dirty="0"/>
              <a:t>approaches</a:t>
            </a:r>
          </a:p>
          <a:p>
            <a:pPr marL="628650" lvl="1" indent="-171450">
              <a:buFont typeface="Arial"/>
              <a:buChar char="•"/>
            </a:pPr>
            <a:r>
              <a:rPr lang="en-US" sz="1600" dirty="0" smtClean="0"/>
              <a:t>Probabilistic </a:t>
            </a:r>
            <a:r>
              <a:rPr lang="en-US" sz="1600" dirty="0"/>
              <a:t>tests based on statistical </a:t>
            </a:r>
            <a:r>
              <a:rPr lang="en-US" sz="1600" dirty="0" smtClean="0"/>
              <a:t>models </a:t>
            </a:r>
            <a:r>
              <a:rPr lang="mr-IN" sz="1600" dirty="0" smtClean="0"/>
              <a:t>–</a:t>
            </a:r>
            <a:r>
              <a:rPr lang="en-US" sz="1600" dirty="0" smtClean="0"/>
              <a:t> distribution models</a:t>
            </a:r>
            <a:endParaRPr lang="en-US" sz="1600" dirty="0"/>
          </a:p>
          <a:p>
            <a:pPr marL="628650" lvl="1" indent="-171450">
              <a:buFont typeface="Arial"/>
              <a:buChar char="•"/>
            </a:pPr>
            <a:r>
              <a:rPr lang="en-US" sz="1600" dirty="0" smtClean="0"/>
              <a:t>Depth</a:t>
            </a:r>
            <a:r>
              <a:rPr lang="en-US" sz="1600" dirty="0"/>
              <a:t>-based approaches</a:t>
            </a:r>
          </a:p>
          <a:p>
            <a:pPr marL="628650" lvl="1" indent="-171450">
              <a:buFont typeface="Arial"/>
              <a:buChar char="•"/>
            </a:pPr>
            <a:r>
              <a:rPr lang="en-US" sz="1600" dirty="0" smtClean="0"/>
              <a:t>Deviation</a:t>
            </a:r>
            <a:r>
              <a:rPr lang="en-US" sz="1600" dirty="0"/>
              <a:t>-based approaches</a:t>
            </a:r>
          </a:p>
          <a:p>
            <a:pPr marL="628650" lvl="1" indent="-171450">
              <a:buFont typeface="Arial"/>
              <a:buChar char="•"/>
            </a:pPr>
            <a:r>
              <a:rPr lang="en-US" sz="1600" dirty="0" smtClean="0"/>
              <a:t>Some </a:t>
            </a:r>
            <a:r>
              <a:rPr lang="en-US" sz="1600" dirty="0"/>
              <a:t>subspace outlier detection approaches</a:t>
            </a:r>
          </a:p>
        </p:txBody>
      </p:sp>
      <p:sp>
        <p:nvSpPr>
          <p:cNvPr id="9" name="Rectangle 8"/>
          <p:cNvSpPr/>
          <p:nvPr/>
        </p:nvSpPr>
        <p:spPr>
          <a:xfrm>
            <a:off x="4222956" y="3555056"/>
            <a:ext cx="4929450" cy="2800766"/>
          </a:xfrm>
          <a:prstGeom prst="rect">
            <a:avLst/>
          </a:prstGeom>
        </p:spPr>
        <p:txBody>
          <a:bodyPr wrap="square">
            <a:spAutoFit/>
          </a:bodyPr>
          <a:lstStyle/>
          <a:p>
            <a:r>
              <a:rPr lang="en-US" sz="1600" b="1" dirty="0"/>
              <a:t>Proximity-based Approaches</a:t>
            </a:r>
          </a:p>
          <a:p>
            <a:pPr marL="171450" indent="-171450">
              <a:buFont typeface="Arial"/>
              <a:buChar char="•"/>
            </a:pPr>
            <a:r>
              <a:rPr lang="en-US" sz="1600" dirty="0" smtClean="0"/>
              <a:t>Rational</a:t>
            </a:r>
            <a:endParaRPr lang="en-US" sz="1600" dirty="0"/>
          </a:p>
          <a:p>
            <a:pPr marL="628650" lvl="1" indent="-171450">
              <a:buFont typeface="Arial"/>
              <a:buChar char="•"/>
            </a:pPr>
            <a:r>
              <a:rPr lang="en-US" sz="1600" dirty="0" smtClean="0"/>
              <a:t>Examine </a:t>
            </a:r>
            <a:r>
              <a:rPr lang="en-US" sz="1600" dirty="0"/>
              <a:t>the spatial proximity of each object in the data space</a:t>
            </a:r>
          </a:p>
          <a:p>
            <a:pPr marL="628650" lvl="1" indent="-171450">
              <a:buFont typeface="Arial"/>
              <a:buChar char="•"/>
            </a:pPr>
            <a:r>
              <a:rPr lang="en-US" sz="1600" dirty="0" smtClean="0"/>
              <a:t>If </a:t>
            </a:r>
            <a:r>
              <a:rPr lang="en-US" sz="1600" dirty="0"/>
              <a:t>the proximity of an object considerably deviates from the proximity of </a:t>
            </a:r>
            <a:r>
              <a:rPr lang="en-US" sz="1600" dirty="0" smtClean="0"/>
              <a:t>other objects </a:t>
            </a:r>
            <a:r>
              <a:rPr lang="en-US" sz="1600" dirty="0"/>
              <a:t>it is considered an outlier</a:t>
            </a:r>
          </a:p>
          <a:p>
            <a:pPr marL="171450" indent="-171450">
              <a:buFont typeface="Arial"/>
              <a:buChar char="•"/>
            </a:pPr>
            <a:r>
              <a:rPr lang="en-US" sz="1600" dirty="0" smtClean="0"/>
              <a:t>Sample </a:t>
            </a:r>
            <a:r>
              <a:rPr lang="en-US" sz="1600" dirty="0"/>
              <a:t>approaches</a:t>
            </a:r>
          </a:p>
          <a:p>
            <a:pPr marL="628650" lvl="1" indent="-171450">
              <a:buFont typeface="Arial"/>
              <a:buChar char="•"/>
            </a:pPr>
            <a:r>
              <a:rPr lang="en-US" sz="1600" dirty="0" smtClean="0"/>
              <a:t>Distance</a:t>
            </a:r>
            <a:r>
              <a:rPr lang="en-US" sz="1600" dirty="0"/>
              <a:t>-based approaches</a:t>
            </a:r>
          </a:p>
          <a:p>
            <a:pPr marL="628650" lvl="1" indent="-171450">
              <a:buFont typeface="Arial"/>
              <a:buChar char="•"/>
            </a:pPr>
            <a:r>
              <a:rPr lang="en-US" sz="1600" dirty="0" smtClean="0"/>
              <a:t>Density</a:t>
            </a:r>
            <a:r>
              <a:rPr lang="en-US" sz="1600" dirty="0"/>
              <a:t>-based </a:t>
            </a:r>
            <a:r>
              <a:rPr lang="en-US" sz="1600" dirty="0" smtClean="0"/>
              <a:t>approaches</a:t>
            </a:r>
          </a:p>
          <a:p>
            <a:pPr marL="628650" lvl="1" indent="-171450">
              <a:buFont typeface="Arial"/>
              <a:buChar char="•"/>
            </a:pPr>
            <a:r>
              <a:rPr lang="en-US" sz="1600" dirty="0" smtClean="0"/>
              <a:t>Some </a:t>
            </a:r>
            <a:r>
              <a:rPr lang="en-US" sz="1600" dirty="0"/>
              <a:t>subspace outlier detection approaches</a:t>
            </a:r>
          </a:p>
        </p:txBody>
      </p:sp>
    </p:spTree>
    <p:extLst>
      <p:ext uri="{BB962C8B-B14F-4D97-AF65-F5344CB8AC3E}">
        <p14:creationId xmlns:p14="http://schemas.microsoft.com/office/powerpoint/2010/main" val="1844716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4909" y="2130429"/>
            <a:ext cx="8638395" cy="1470025"/>
          </a:xfrm>
        </p:spPr>
        <p:txBody>
          <a:bodyPr>
            <a:normAutofit fontScale="90000"/>
          </a:bodyPr>
          <a:lstStyle/>
          <a:p>
            <a:r>
              <a:rPr lang="en-US" dirty="0" smtClean="0"/>
              <a:t>Lecture: 4 </a:t>
            </a:r>
            <a:br>
              <a:rPr lang="en-US" dirty="0" smtClean="0"/>
            </a:br>
            <a:r>
              <a:rPr lang="en-US" sz="3200" dirty="0"/>
              <a:t>Big Data Analysis, Technology Concepts, and Techniques</a:t>
            </a:r>
            <a:endParaRPr lang="en-US" sz="3600" dirty="0"/>
          </a:p>
        </p:txBody>
      </p:sp>
      <p:sp>
        <p:nvSpPr>
          <p:cNvPr id="3" name="Subtitle 2"/>
          <p:cNvSpPr>
            <a:spLocks noGrp="1"/>
          </p:cNvSpPr>
          <p:nvPr>
            <p:ph type="subTitle" idx="1"/>
          </p:nvPr>
        </p:nvSpPr>
        <p:spPr/>
        <p:txBody>
          <a:bodyPr>
            <a:normAutofit fontScale="55000" lnSpcReduction="20000"/>
          </a:bodyPr>
          <a:lstStyle/>
          <a:p>
            <a:r>
              <a:rPr lang="en-US" dirty="0" smtClean="0">
                <a:solidFill>
                  <a:schemeClr val="bg2">
                    <a:lumMod val="50000"/>
                  </a:schemeClr>
                </a:solidFill>
              </a:rPr>
              <a:t>Benjamin Harvey</a:t>
            </a:r>
          </a:p>
          <a:p>
            <a:r>
              <a:rPr lang="en-US" dirty="0" smtClean="0">
                <a:solidFill>
                  <a:schemeClr val="bg2">
                    <a:lumMod val="50000"/>
                  </a:schemeClr>
                </a:solidFill>
              </a:rPr>
              <a:t>Department of EMSE and CS</a:t>
            </a:r>
          </a:p>
          <a:p>
            <a:r>
              <a:rPr lang="en-US" dirty="0" smtClean="0">
                <a:solidFill>
                  <a:schemeClr val="bg2">
                    <a:lumMod val="50000"/>
                  </a:schemeClr>
                </a:solidFill>
              </a:rPr>
              <a:t>Data Analytics Program</a:t>
            </a:r>
          </a:p>
          <a:p>
            <a:r>
              <a:rPr lang="en-US" dirty="0" smtClean="0">
                <a:solidFill>
                  <a:schemeClr val="bg2">
                    <a:lumMod val="50000"/>
                  </a:schemeClr>
                </a:solidFill>
              </a:rPr>
              <a:t>The George Washington University</a:t>
            </a:r>
          </a:p>
          <a:p>
            <a:r>
              <a:rPr lang="en-US" dirty="0" smtClean="0">
                <a:solidFill>
                  <a:schemeClr val="bg2">
                    <a:lumMod val="50000"/>
                  </a:schemeClr>
                </a:solidFill>
              </a:rPr>
              <a:t>E-mail: </a:t>
            </a:r>
            <a:r>
              <a:rPr lang="en-US" dirty="0" err="1" smtClean="0">
                <a:solidFill>
                  <a:schemeClr val="bg2">
                    <a:lumMod val="50000"/>
                  </a:schemeClr>
                </a:solidFill>
              </a:rPr>
              <a:t>bsharve@email.gw.edu</a:t>
            </a:r>
            <a:endParaRPr lang="en-US" dirty="0" smtClean="0">
              <a:solidFill>
                <a:schemeClr val="bg2">
                  <a:lumMod val="50000"/>
                </a:schemeClr>
              </a:solidFill>
            </a:endParaRPr>
          </a:p>
          <a:p>
            <a:r>
              <a:rPr lang="en-US" dirty="0" smtClean="0">
                <a:solidFill>
                  <a:schemeClr val="bg2">
                    <a:lumMod val="50000"/>
                  </a:schemeClr>
                </a:solidFill>
              </a:rPr>
              <a:t>Web: https://</a:t>
            </a:r>
            <a:r>
              <a:rPr lang="en-US" dirty="0" err="1" smtClean="0">
                <a:solidFill>
                  <a:schemeClr val="bg2">
                    <a:lumMod val="50000"/>
                  </a:schemeClr>
                </a:solidFill>
              </a:rPr>
              <a:t>bsharvey.github.io</a:t>
            </a:r>
            <a:endParaRPr lang="en-US" dirty="0" smtClean="0">
              <a:solidFill>
                <a:schemeClr val="bg2">
                  <a:lumMod val="50000"/>
                </a:schemeClr>
              </a:solidFill>
            </a:endParaRPr>
          </a:p>
          <a:p>
            <a:endParaRPr lang="en-US" dirty="0"/>
          </a:p>
        </p:txBody>
      </p:sp>
      <p:sp>
        <p:nvSpPr>
          <p:cNvPr id="4" name="TextBox 3"/>
          <p:cNvSpPr txBox="1"/>
          <p:nvPr/>
        </p:nvSpPr>
        <p:spPr>
          <a:xfrm>
            <a:off x="1774866" y="397787"/>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1266786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64018"/>
            <a:ext cx="7679483" cy="1143000"/>
          </a:xfrm>
        </p:spPr>
        <p:txBody>
          <a:bodyPr/>
          <a:lstStyle/>
          <a:p>
            <a:r>
              <a:rPr lang="en-US" dirty="0" smtClean="0"/>
              <a:t>Filtering</a:t>
            </a:r>
            <a:endParaRPr lang="en-US" dirty="0"/>
          </a:p>
        </p:txBody>
      </p:sp>
      <p:sp>
        <p:nvSpPr>
          <p:cNvPr id="4" name="Rectangle 3"/>
          <p:cNvSpPr/>
          <p:nvPr/>
        </p:nvSpPr>
        <p:spPr>
          <a:xfrm>
            <a:off x="1" y="4911694"/>
            <a:ext cx="9450915" cy="1565600"/>
          </a:xfrm>
          <a:prstGeom prst="rect">
            <a:avLst/>
          </a:prstGeom>
        </p:spPr>
        <p:txBody>
          <a:bodyPr wrap="square">
            <a:spAutoFit/>
          </a:bodyPr>
          <a:lstStyle/>
          <a:p>
            <a:pPr marL="12700">
              <a:lnSpc>
                <a:spcPct val="100000"/>
              </a:lnSpc>
              <a:spcBef>
                <a:spcPts val="595"/>
              </a:spcBef>
            </a:pPr>
            <a:r>
              <a:rPr lang="en-US" spc="-10" dirty="0">
                <a:cs typeface="Times New Roman"/>
              </a:rPr>
              <a:t>Sample questions can</a:t>
            </a:r>
            <a:r>
              <a:rPr lang="en-US" spc="5" dirty="0">
                <a:cs typeface="Times New Roman"/>
              </a:rPr>
              <a:t> </a:t>
            </a:r>
            <a:r>
              <a:rPr lang="en-US" spc="-10" dirty="0">
                <a:cs typeface="Times New Roman"/>
              </a:rPr>
              <a:t>include:</a:t>
            </a:r>
            <a:endParaRPr lang="en-US" dirty="0">
              <a:cs typeface="Times New Roman"/>
            </a:endParaRPr>
          </a:p>
          <a:p>
            <a:pPr marL="441959" indent="-100330">
              <a:lnSpc>
                <a:spcPct val="100000"/>
              </a:lnSpc>
              <a:spcBef>
                <a:spcPts val="635"/>
              </a:spcBef>
              <a:buFont typeface="Times New Roman"/>
              <a:buChar char="•"/>
              <a:tabLst>
                <a:tab pos="451484" algn="l"/>
              </a:tabLst>
            </a:pPr>
            <a:r>
              <a:rPr lang="en-US" i="1" spc="-10" dirty="0">
                <a:cs typeface="Times New Roman"/>
              </a:rPr>
              <a:t>How can only the news articles that a user is </a:t>
            </a:r>
            <a:r>
              <a:rPr lang="en-US" i="1" spc="-15" dirty="0">
                <a:cs typeface="Times New Roman"/>
              </a:rPr>
              <a:t>interested </a:t>
            </a:r>
            <a:r>
              <a:rPr lang="en-US" i="1" spc="-10" dirty="0">
                <a:cs typeface="Times New Roman"/>
              </a:rPr>
              <a:t>in </a:t>
            </a:r>
            <a:r>
              <a:rPr lang="en-US" i="1" spc="-5" dirty="0">
                <a:cs typeface="Times New Roman"/>
              </a:rPr>
              <a:t>be</a:t>
            </a:r>
            <a:r>
              <a:rPr lang="en-US" i="1" spc="265" dirty="0">
                <a:cs typeface="Times New Roman"/>
              </a:rPr>
              <a:t> </a:t>
            </a:r>
            <a:r>
              <a:rPr lang="en-US" i="1" spc="-10" dirty="0">
                <a:cs typeface="Times New Roman"/>
              </a:rPr>
              <a:t>displayed?</a:t>
            </a:r>
            <a:endParaRPr lang="en-US" dirty="0">
              <a:cs typeface="Times New Roman"/>
            </a:endParaRPr>
          </a:p>
          <a:p>
            <a:pPr marL="441959" marR="292735" indent="-100330">
              <a:lnSpc>
                <a:spcPts val="1660"/>
              </a:lnSpc>
              <a:spcBef>
                <a:spcPts val="755"/>
              </a:spcBef>
              <a:buFont typeface="Times New Roman"/>
              <a:buChar char="•"/>
              <a:tabLst>
                <a:tab pos="451484" algn="l"/>
              </a:tabLst>
            </a:pPr>
            <a:r>
              <a:rPr lang="en-US" i="1" spc="-10" dirty="0">
                <a:cs typeface="Times New Roman"/>
              </a:rPr>
              <a:t>Which holiday destinations can </a:t>
            </a:r>
            <a:r>
              <a:rPr lang="en-US" i="1" spc="-5" dirty="0">
                <a:cs typeface="Times New Roman"/>
              </a:rPr>
              <a:t>be </a:t>
            </a:r>
            <a:r>
              <a:rPr lang="en-US" i="1" spc="-15" dirty="0">
                <a:cs typeface="Times New Roman"/>
              </a:rPr>
              <a:t>recommended </a:t>
            </a:r>
            <a:r>
              <a:rPr lang="en-US" i="1" spc="-10" dirty="0">
                <a:cs typeface="Times New Roman"/>
              </a:rPr>
              <a:t>based on the travel history </a:t>
            </a:r>
            <a:r>
              <a:rPr lang="en-US" i="1" spc="-5" dirty="0">
                <a:cs typeface="Times New Roman"/>
              </a:rPr>
              <a:t>of </a:t>
            </a:r>
            <a:r>
              <a:rPr lang="en-US" i="1" spc="-10" dirty="0">
                <a:cs typeface="Times New Roman"/>
              </a:rPr>
              <a:t>a  vacationer?</a:t>
            </a:r>
            <a:endParaRPr lang="en-US" dirty="0">
              <a:cs typeface="Times New Roman"/>
            </a:endParaRPr>
          </a:p>
          <a:p>
            <a:pPr marL="441959" marR="70485" indent="-100330">
              <a:lnSpc>
                <a:spcPts val="1660"/>
              </a:lnSpc>
              <a:spcBef>
                <a:spcPts val="715"/>
              </a:spcBef>
              <a:buFont typeface="Times New Roman"/>
              <a:buChar char="•"/>
              <a:tabLst>
                <a:tab pos="451484" algn="l"/>
              </a:tabLst>
            </a:pPr>
            <a:r>
              <a:rPr lang="en-US" i="1" spc="-10" dirty="0">
                <a:cs typeface="Times New Roman"/>
              </a:rPr>
              <a:t>Which other new users can </a:t>
            </a:r>
            <a:r>
              <a:rPr lang="en-US" i="1" spc="-5" dirty="0">
                <a:cs typeface="Times New Roman"/>
              </a:rPr>
              <a:t>be </a:t>
            </a:r>
            <a:r>
              <a:rPr lang="en-US" i="1" spc="-10" dirty="0">
                <a:cs typeface="Times New Roman"/>
              </a:rPr>
              <a:t>suggested </a:t>
            </a:r>
            <a:r>
              <a:rPr lang="en-US" i="1" spc="-5" dirty="0">
                <a:cs typeface="Times New Roman"/>
              </a:rPr>
              <a:t>as </a:t>
            </a:r>
            <a:r>
              <a:rPr lang="en-US" i="1" spc="-10" dirty="0">
                <a:cs typeface="Times New Roman"/>
              </a:rPr>
              <a:t>friends based on the </a:t>
            </a:r>
            <a:r>
              <a:rPr lang="en-US" i="1" spc="-15" dirty="0">
                <a:cs typeface="Times New Roman"/>
              </a:rPr>
              <a:t>current profile </a:t>
            </a:r>
            <a:r>
              <a:rPr lang="en-US" i="1" spc="-5" dirty="0">
                <a:cs typeface="Times New Roman"/>
              </a:rPr>
              <a:t>of </a:t>
            </a:r>
            <a:r>
              <a:rPr lang="en-US" i="1" spc="-10" dirty="0">
                <a:cs typeface="Times New Roman"/>
              </a:rPr>
              <a:t>a  person?</a:t>
            </a:r>
            <a:endParaRPr lang="en-US" dirty="0">
              <a:cs typeface="Times New Roman"/>
            </a:endParaRPr>
          </a:p>
        </p:txBody>
      </p:sp>
      <p:pic>
        <p:nvPicPr>
          <p:cNvPr id="5" name="Picture 4"/>
          <p:cNvPicPr>
            <a:picLocks noChangeAspect="1"/>
          </p:cNvPicPr>
          <p:nvPr/>
        </p:nvPicPr>
        <p:blipFill>
          <a:blip r:embed="rId2"/>
          <a:stretch>
            <a:fillRect/>
          </a:stretch>
        </p:blipFill>
        <p:spPr>
          <a:xfrm>
            <a:off x="201084" y="833568"/>
            <a:ext cx="6808562" cy="4172164"/>
          </a:xfrm>
          <a:prstGeom prst="rect">
            <a:avLst/>
          </a:prstGeom>
        </p:spPr>
      </p:pic>
      <p:sp>
        <p:nvSpPr>
          <p:cNvPr id="7" name="TextBox 6"/>
          <p:cNvSpPr txBox="1"/>
          <p:nvPr/>
        </p:nvSpPr>
        <p:spPr>
          <a:xfrm>
            <a:off x="6732976" y="2069966"/>
            <a:ext cx="2350063" cy="2462213"/>
          </a:xfrm>
          <a:prstGeom prst="rect">
            <a:avLst/>
          </a:prstGeom>
          <a:noFill/>
        </p:spPr>
        <p:txBody>
          <a:bodyPr wrap="square" rtlCol="0">
            <a:spAutoFit/>
          </a:bodyPr>
          <a:lstStyle/>
          <a:p>
            <a:r>
              <a:rPr lang="en-US" dirty="0" smtClean="0"/>
              <a:t>Types of filtering:</a:t>
            </a:r>
          </a:p>
          <a:p>
            <a:pPr marL="285750" indent="-285750">
              <a:buFont typeface="Arial"/>
              <a:buChar char="•"/>
            </a:pPr>
            <a:r>
              <a:rPr lang="en-US" dirty="0" smtClean="0"/>
              <a:t>Supervised</a:t>
            </a:r>
          </a:p>
          <a:p>
            <a:pPr marL="742950" lvl="1" indent="-285750">
              <a:buFont typeface="Arial"/>
              <a:buChar char="•"/>
            </a:pPr>
            <a:r>
              <a:rPr lang="en-US" sz="1600" dirty="0" smtClean="0"/>
              <a:t>Instance Based</a:t>
            </a:r>
          </a:p>
          <a:p>
            <a:pPr marL="742950" lvl="1" indent="-285750">
              <a:buFont typeface="Arial"/>
              <a:buChar char="•"/>
            </a:pPr>
            <a:r>
              <a:rPr lang="en-US" sz="1600" dirty="0" smtClean="0"/>
              <a:t>Attribute Based</a:t>
            </a:r>
          </a:p>
          <a:p>
            <a:pPr marL="285750" indent="-285750">
              <a:buFont typeface="Arial"/>
              <a:buChar char="•"/>
            </a:pPr>
            <a:endParaRPr lang="en-US" dirty="0"/>
          </a:p>
          <a:p>
            <a:pPr marL="285750" indent="-285750">
              <a:buFont typeface="Arial"/>
              <a:buChar char="•"/>
            </a:pPr>
            <a:r>
              <a:rPr lang="en-US" dirty="0" smtClean="0"/>
              <a:t>Unsupervised</a:t>
            </a:r>
          </a:p>
          <a:p>
            <a:pPr marL="742950" lvl="1" indent="-285750">
              <a:buFont typeface="Arial"/>
              <a:buChar char="•"/>
            </a:pPr>
            <a:r>
              <a:rPr lang="en-US" sz="1600" dirty="0"/>
              <a:t>Instance Based</a:t>
            </a:r>
          </a:p>
          <a:p>
            <a:pPr marL="742950" lvl="1" indent="-285750">
              <a:buFont typeface="Arial"/>
              <a:buChar char="•"/>
            </a:pPr>
            <a:r>
              <a:rPr lang="en-US" sz="1600" dirty="0"/>
              <a:t>Attribute Based</a:t>
            </a:r>
          </a:p>
          <a:p>
            <a:endParaRPr lang="en-US" dirty="0"/>
          </a:p>
        </p:txBody>
      </p:sp>
    </p:spTree>
    <p:extLst>
      <p:ext uri="{BB962C8B-B14F-4D97-AF65-F5344CB8AC3E}">
        <p14:creationId xmlns:p14="http://schemas.microsoft.com/office/powerpoint/2010/main" val="3207527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31229"/>
            <a:ext cx="7679483" cy="1143000"/>
          </a:xfrm>
        </p:spPr>
        <p:txBody>
          <a:bodyPr/>
          <a:lstStyle/>
          <a:p>
            <a:r>
              <a:rPr lang="en-US" dirty="0" smtClean="0"/>
              <a:t>Big Data Analysis Techniques</a:t>
            </a:r>
            <a:endParaRPr lang="en-US" dirty="0"/>
          </a:p>
        </p:txBody>
      </p:sp>
      <p:sp>
        <p:nvSpPr>
          <p:cNvPr id="3" name="Content Placeholder 2"/>
          <p:cNvSpPr>
            <a:spLocks noGrp="1"/>
          </p:cNvSpPr>
          <p:nvPr>
            <p:ph idx="1"/>
          </p:nvPr>
        </p:nvSpPr>
        <p:spPr>
          <a:xfrm>
            <a:off x="-21169" y="1068923"/>
            <a:ext cx="9239250" cy="5461000"/>
          </a:xfrm>
        </p:spPr>
        <p:txBody>
          <a:bodyPr>
            <a:normAutofit fontScale="92500"/>
          </a:bodyPr>
          <a:lstStyle/>
          <a:p>
            <a:r>
              <a:rPr lang="en-US" dirty="0" smtClean="0"/>
              <a:t>Semantic Analysis</a:t>
            </a:r>
          </a:p>
          <a:p>
            <a:pPr lvl="1"/>
            <a:r>
              <a:rPr lang="en-US" dirty="0" smtClean="0"/>
              <a:t>Text Analytics</a:t>
            </a:r>
          </a:p>
          <a:p>
            <a:pPr lvl="2"/>
            <a:r>
              <a:rPr lang="en-US" dirty="0"/>
              <a:t>Parsing text within documents to extract:</a:t>
            </a:r>
          </a:p>
          <a:p>
            <a:pPr lvl="3"/>
            <a:r>
              <a:rPr lang="en-US" dirty="0"/>
              <a:t>Named Entities – person, group, place, company</a:t>
            </a:r>
          </a:p>
          <a:p>
            <a:pPr lvl="3"/>
            <a:r>
              <a:rPr lang="en-US" dirty="0"/>
              <a:t>Pattern-Based Entities – social security number, zip </a:t>
            </a:r>
            <a:r>
              <a:rPr lang="en-US" dirty="0" smtClean="0"/>
              <a:t>code</a:t>
            </a:r>
          </a:p>
          <a:p>
            <a:pPr lvl="3"/>
            <a:r>
              <a:rPr lang="en-US" dirty="0"/>
              <a:t>Concepts – an abstract representation of an entity</a:t>
            </a:r>
          </a:p>
          <a:p>
            <a:pPr lvl="3"/>
            <a:r>
              <a:rPr lang="en-US" dirty="0"/>
              <a:t>Facts – relationship between entities</a:t>
            </a:r>
          </a:p>
          <a:p>
            <a:pPr lvl="2"/>
            <a:r>
              <a:rPr lang="en-US" dirty="0" smtClean="0"/>
              <a:t>Categorization </a:t>
            </a:r>
            <a:r>
              <a:rPr lang="en-US" dirty="0"/>
              <a:t>of documents using these extracted entities and facts</a:t>
            </a:r>
            <a:r>
              <a:rPr lang="en-US" dirty="0" smtClean="0"/>
              <a:t>.</a:t>
            </a:r>
          </a:p>
          <a:p>
            <a:pPr lvl="2"/>
            <a:r>
              <a:rPr lang="en-US" dirty="0"/>
              <a:t>Natural Language Processing</a:t>
            </a:r>
          </a:p>
          <a:p>
            <a:pPr lvl="3"/>
            <a:r>
              <a:rPr lang="en-US" dirty="0"/>
              <a:t>Natural language processing is a computer’s ability to comprehend human speech and text  as naturally understood by humans</a:t>
            </a:r>
            <a:r>
              <a:rPr lang="en-US" dirty="0" smtClean="0"/>
              <a:t>.</a:t>
            </a:r>
          </a:p>
          <a:p>
            <a:pPr lvl="2"/>
            <a:r>
              <a:rPr lang="en-US" dirty="0" smtClean="0"/>
              <a:t>Sentiment Analysis</a:t>
            </a:r>
          </a:p>
          <a:p>
            <a:pPr lvl="3"/>
            <a:r>
              <a:rPr lang="en-US" dirty="0"/>
              <a:t>Sentiment analysis is a specialized form of text analysis that focuses on determining the </a:t>
            </a:r>
            <a:r>
              <a:rPr lang="en-US" dirty="0" smtClean="0"/>
              <a:t>bias </a:t>
            </a:r>
            <a:r>
              <a:rPr lang="en-US" dirty="0"/>
              <a:t>or emotions of individuals. </a:t>
            </a:r>
            <a:endParaRPr lang="en-US" dirty="0" smtClean="0"/>
          </a:p>
          <a:p>
            <a:pPr lvl="2"/>
            <a:endParaRPr lang="en-US" dirty="0"/>
          </a:p>
        </p:txBody>
      </p:sp>
    </p:spTree>
    <p:extLst>
      <p:ext uri="{BB962C8B-B14F-4D97-AF65-F5344CB8AC3E}">
        <p14:creationId xmlns:p14="http://schemas.microsoft.com/office/powerpoint/2010/main" val="4201740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158221"/>
            <a:ext cx="7679483" cy="1143000"/>
          </a:xfrm>
        </p:spPr>
        <p:txBody>
          <a:bodyPr>
            <a:normAutofit fontScale="90000"/>
          </a:bodyPr>
          <a:lstStyle/>
          <a:p>
            <a:r>
              <a:rPr lang="en-US" dirty="0" smtClean="0"/>
              <a:t>Natural Language Processing (NLP)</a:t>
            </a:r>
            <a:endParaRPr lang="en-US" dirty="0"/>
          </a:p>
        </p:txBody>
      </p:sp>
      <p:pic>
        <p:nvPicPr>
          <p:cNvPr id="6" name="Picture 5"/>
          <p:cNvPicPr>
            <a:picLocks noChangeAspect="1"/>
          </p:cNvPicPr>
          <p:nvPr/>
        </p:nvPicPr>
        <p:blipFill>
          <a:blip r:embed="rId2"/>
          <a:stretch>
            <a:fillRect/>
          </a:stretch>
        </p:blipFill>
        <p:spPr>
          <a:xfrm>
            <a:off x="0" y="1301221"/>
            <a:ext cx="9144000" cy="3945430"/>
          </a:xfrm>
          <a:prstGeom prst="rect">
            <a:avLst/>
          </a:prstGeom>
        </p:spPr>
      </p:pic>
      <p:sp>
        <p:nvSpPr>
          <p:cNvPr id="4" name="Rectangle 3"/>
          <p:cNvSpPr/>
          <p:nvPr/>
        </p:nvSpPr>
        <p:spPr>
          <a:xfrm>
            <a:off x="2" y="5026408"/>
            <a:ext cx="9143998" cy="1431589"/>
          </a:xfrm>
          <a:prstGeom prst="rect">
            <a:avLst/>
          </a:prstGeom>
        </p:spPr>
        <p:txBody>
          <a:bodyPr wrap="square">
            <a:spAutoFit/>
          </a:bodyPr>
          <a:lstStyle/>
          <a:p>
            <a:pPr marL="12700">
              <a:lnSpc>
                <a:spcPct val="100000"/>
              </a:lnSpc>
              <a:spcBef>
                <a:spcPts val="590"/>
              </a:spcBef>
            </a:pPr>
            <a:r>
              <a:rPr lang="en-US" sz="1400" spc="-10" dirty="0">
                <a:cs typeface="Times New Roman"/>
              </a:rPr>
              <a:t>Sample questions can</a:t>
            </a:r>
            <a:r>
              <a:rPr lang="en-US" sz="1400" spc="5" dirty="0">
                <a:cs typeface="Times New Roman"/>
              </a:rPr>
              <a:t> </a:t>
            </a:r>
            <a:r>
              <a:rPr lang="en-US" sz="1400" spc="-10" dirty="0">
                <a:cs typeface="Times New Roman"/>
              </a:rPr>
              <a:t>include:</a:t>
            </a:r>
            <a:endParaRPr lang="en-US" sz="1400" dirty="0">
              <a:cs typeface="Times New Roman"/>
            </a:endParaRPr>
          </a:p>
          <a:p>
            <a:pPr marL="441959" marR="502284" indent="-100330">
              <a:lnSpc>
                <a:spcPts val="1660"/>
              </a:lnSpc>
              <a:spcBef>
                <a:spcPts val="755"/>
              </a:spcBef>
              <a:buFont typeface="Times New Roman"/>
              <a:buChar char="•"/>
              <a:tabLst>
                <a:tab pos="451484" algn="l"/>
              </a:tabLst>
            </a:pPr>
            <a:r>
              <a:rPr lang="en-US" sz="1400" i="1" spc="-10" dirty="0">
                <a:cs typeface="Times New Roman"/>
              </a:rPr>
              <a:t>How can an automated </a:t>
            </a:r>
            <a:r>
              <a:rPr lang="en-US" sz="1400" i="1" spc="-5" dirty="0">
                <a:cs typeface="Times New Roman"/>
              </a:rPr>
              <a:t>phone </a:t>
            </a:r>
            <a:r>
              <a:rPr lang="en-US" sz="1400" i="1" spc="-10" dirty="0">
                <a:cs typeface="Times New Roman"/>
              </a:rPr>
              <a:t>exchange system that can </a:t>
            </a:r>
            <a:r>
              <a:rPr lang="en-US" sz="1400" i="1" spc="-15" dirty="0">
                <a:cs typeface="Times New Roman"/>
              </a:rPr>
              <a:t>recognize </a:t>
            </a:r>
            <a:r>
              <a:rPr lang="en-US" sz="1400" i="1" spc="-10" dirty="0">
                <a:cs typeface="Times New Roman"/>
              </a:rPr>
              <a:t>the </a:t>
            </a:r>
            <a:r>
              <a:rPr lang="en-US" sz="1400" i="1" spc="-15" dirty="0">
                <a:cs typeface="Times New Roman"/>
              </a:rPr>
              <a:t>correct  </a:t>
            </a:r>
            <a:r>
              <a:rPr lang="en-US" sz="1400" i="1" spc="-10" dirty="0">
                <a:cs typeface="Times New Roman"/>
              </a:rPr>
              <a:t>department extension </a:t>
            </a:r>
            <a:r>
              <a:rPr lang="en-US" sz="1400" i="1" spc="-5" dirty="0">
                <a:cs typeface="Times New Roman"/>
              </a:rPr>
              <a:t>as </a:t>
            </a:r>
            <a:r>
              <a:rPr lang="en-US" sz="1400" i="1" spc="-10" dirty="0">
                <a:cs typeface="Times New Roman"/>
              </a:rPr>
              <a:t>dictated verbally </a:t>
            </a:r>
            <a:r>
              <a:rPr lang="en-US" sz="1400" i="1" spc="-5" dirty="0">
                <a:cs typeface="Times New Roman"/>
              </a:rPr>
              <a:t>by </a:t>
            </a:r>
            <a:r>
              <a:rPr lang="en-US" sz="1400" i="1" spc="-10" dirty="0">
                <a:cs typeface="Times New Roman"/>
              </a:rPr>
              <a:t>the caller </a:t>
            </a:r>
            <a:r>
              <a:rPr lang="en-US" sz="1400" i="1" spc="-5" dirty="0">
                <a:cs typeface="Times New Roman"/>
              </a:rPr>
              <a:t>be</a:t>
            </a:r>
            <a:r>
              <a:rPr lang="en-US" sz="1400" i="1" spc="165" dirty="0">
                <a:cs typeface="Times New Roman"/>
              </a:rPr>
              <a:t> </a:t>
            </a:r>
            <a:r>
              <a:rPr lang="en-US" sz="1400" i="1" spc="-10" dirty="0">
                <a:cs typeface="Times New Roman"/>
              </a:rPr>
              <a:t>developed?</a:t>
            </a:r>
            <a:endParaRPr lang="en-US" sz="1400" dirty="0">
              <a:cs typeface="Times New Roman"/>
            </a:endParaRPr>
          </a:p>
          <a:p>
            <a:pPr marL="441959" indent="-100330">
              <a:lnSpc>
                <a:spcPct val="100000"/>
              </a:lnSpc>
              <a:spcBef>
                <a:spcPts val="590"/>
              </a:spcBef>
              <a:buFont typeface="Times New Roman"/>
              <a:buChar char="•"/>
              <a:tabLst>
                <a:tab pos="451484" algn="l"/>
              </a:tabLst>
            </a:pPr>
            <a:r>
              <a:rPr lang="en-US" sz="1400" i="1" spc="-10" dirty="0">
                <a:cs typeface="Times New Roman"/>
              </a:rPr>
              <a:t>How can grammatical mistakes </a:t>
            </a:r>
            <a:r>
              <a:rPr lang="en-US" sz="1400" i="1" spc="-5" dirty="0">
                <a:cs typeface="Times New Roman"/>
              </a:rPr>
              <a:t>be </a:t>
            </a:r>
            <a:r>
              <a:rPr lang="en-US" sz="1400" i="1" spc="-10" dirty="0">
                <a:cs typeface="Times New Roman"/>
              </a:rPr>
              <a:t>automatically</a:t>
            </a:r>
            <a:r>
              <a:rPr lang="en-US" sz="1400" i="1" spc="100" dirty="0">
                <a:cs typeface="Times New Roman"/>
              </a:rPr>
              <a:t> </a:t>
            </a:r>
            <a:r>
              <a:rPr lang="en-US" sz="1400" i="1" spc="-10" dirty="0">
                <a:cs typeface="Times New Roman"/>
              </a:rPr>
              <a:t>identified?</a:t>
            </a:r>
            <a:endParaRPr lang="en-US" sz="1400" dirty="0">
              <a:cs typeface="Times New Roman"/>
            </a:endParaRPr>
          </a:p>
          <a:p>
            <a:pPr marL="441959" marR="614045" indent="-100330">
              <a:lnSpc>
                <a:spcPts val="1660"/>
              </a:lnSpc>
              <a:spcBef>
                <a:spcPts val="755"/>
              </a:spcBef>
              <a:buFont typeface="Times New Roman"/>
              <a:buChar char="•"/>
              <a:tabLst>
                <a:tab pos="451484" algn="l"/>
              </a:tabLst>
            </a:pPr>
            <a:r>
              <a:rPr lang="en-US" sz="1400" i="1" spc="-10" dirty="0">
                <a:cs typeface="Times New Roman"/>
              </a:rPr>
              <a:t>How can a system that can </a:t>
            </a:r>
            <a:r>
              <a:rPr lang="en-US" sz="1400" i="1" spc="-15" dirty="0">
                <a:cs typeface="Times New Roman"/>
              </a:rPr>
              <a:t>correctly </a:t>
            </a:r>
            <a:r>
              <a:rPr lang="en-US" sz="1400" i="1" spc="-10" dirty="0">
                <a:cs typeface="Times New Roman"/>
              </a:rPr>
              <a:t>understand </a:t>
            </a:r>
            <a:r>
              <a:rPr lang="en-US" sz="1400" i="1" spc="-15" dirty="0">
                <a:cs typeface="Times New Roman"/>
              </a:rPr>
              <a:t>different </a:t>
            </a:r>
            <a:r>
              <a:rPr lang="en-US" sz="1400" i="1" spc="-10" dirty="0">
                <a:cs typeface="Times New Roman"/>
              </a:rPr>
              <a:t>accents </a:t>
            </a:r>
            <a:r>
              <a:rPr lang="en-US" sz="1400" i="1" spc="-5" dirty="0">
                <a:cs typeface="Times New Roman"/>
              </a:rPr>
              <a:t>of </a:t>
            </a:r>
            <a:r>
              <a:rPr lang="en-US" sz="1400" i="1" spc="-10" dirty="0">
                <a:cs typeface="Times New Roman"/>
              </a:rPr>
              <a:t>English  language </a:t>
            </a:r>
            <a:r>
              <a:rPr lang="en-US" sz="1400" i="1" spc="-5" dirty="0">
                <a:cs typeface="Times New Roman"/>
              </a:rPr>
              <a:t>be</a:t>
            </a:r>
            <a:r>
              <a:rPr lang="en-US" sz="1400" i="1" spc="-15" dirty="0">
                <a:cs typeface="Times New Roman"/>
              </a:rPr>
              <a:t> </a:t>
            </a:r>
            <a:r>
              <a:rPr lang="en-US" sz="1400" i="1" spc="-10" dirty="0">
                <a:cs typeface="Times New Roman"/>
              </a:rPr>
              <a:t>designed?</a:t>
            </a:r>
            <a:endParaRPr lang="en-US" sz="1400" dirty="0">
              <a:cs typeface="Times New Roman"/>
            </a:endParaRPr>
          </a:p>
        </p:txBody>
      </p:sp>
    </p:spTree>
    <p:extLst>
      <p:ext uri="{BB962C8B-B14F-4D97-AF65-F5344CB8AC3E}">
        <p14:creationId xmlns:p14="http://schemas.microsoft.com/office/powerpoint/2010/main" val="2414136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137059"/>
            <a:ext cx="7679483" cy="1143000"/>
          </a:xfrm>
        </p:spPr>
        <p:txBody>
          <a:bodyPr>
            <a:normAutofit fontScale="90000"/>
          </a:bodyPr>
          <a:lstStyle/>
          <a:p>
            <a:r>
              <a:rPr lang="en-US" dirty="0" smtClean="0"/>
              <a:t>Text Analytics and Sentiment Analysis</a:t>
            </a:r>
            <a:endParaRPr lang="en-US" dirty="0"/>
          </a:p>
        </p:txBody>
      </p:sp>
      <p:sp>
        <p:nvSpPr>
          <p:cNvPr id="4" name="Rectangle 3"/>
          <p:cNvSpPr/>
          <p:nvPr/>
        </p:nvSpPr>
        <p:spPr>
          <a:xfrm>
            <a:off x="20643" y="3085852"/>
            <a:ext cx="5160511" cy="1413848"/>
          </a:xfrm>
          <a:prstGeom prst="rect">
            <a:avLst/>
          </a:prstGeom>
        </p:spPr>
        <p:txBody>
          <a:bodyPr wrap="square">
            <a:spAutoFit/>
          </a:bodyPr>
          <a:lstStyle/>
          <a:p>
            <a:pPr marL="12700">
              <a:lnSpc>
                <a:spcPct val="100000"/>
              </a:lnSpc>
              <a:spcBef>
                <a:spcPts val="595"/>
              </a:spcBef>
            </a:pPr>
            <a:r>
              <a:rPr lang="en-US" sz="1400" spc="-10" dirty="0">
                <a:cs typeface="Times New Roman"/>
              </a:rPr>
              <a:t>Sample questions can</a:t>
            </a:r>
            <a:r>
              <a:rPr lang="en-US" sz="1400" spc="5" dirty="0">
                <a:cs typeface="Times New Roman"/>
              </a:rPr>
              <a:t> </a:t>
            </a:r>
            <a:r>
              <a:rPr lang="en-US" sz="1400" spc="-10" dirty="0" smtClean="0">
                <a:cs typeface="Times New Roman"/>
              </a:rPr>
              <a:t>include (Sentiment Analysis):</a:t>
            </a:r>
            <a:endParaRPr lang="en-US" sz="1400" dirty="0">
              <a:cs typeface="Times New Roman"/>
            </a:endParaRPr>
          </a:p>
          <a:p>
            <a:pPr marL="441959" indent="-100330">
              <a:lnSpc>
                <a:spcPct val="100000"/>
              </a:lnSpc>
              <a:spcBef>
                <a:spcPts val="635"/>
              </a:spcBef>
              <a:buFont typeface="Times New Roman"/>
              <a:buChar char="•"/>
              <a:tabLst>
                <a:tab pos="451484" algn="l"/>
              </a:tabLst>
            </a:pPr>
            <a:r>
              <a:rPr lang="en-US" sz="1400" i="1" spc="-10" dirty="0">
                <a:cs typeface="Times New Roman"/>
              </a:rPr>
              <a:t>How can customer </a:t>
            </a:r>
            <a:r>
              <a:rPr lang="en-US" sz="1400" i="1" spc="-15" dirty="0">
                <a:cs typeface="Times New Roman"/>
              </a:rPr>
              <a:t>reactions </a:t>
            </a:r>
            <a:r>
              <a:rPr lang="en-US" sz="1400" i="1" spc="-10" dirty="0">
                <a:cs typeface="Times New Roman"/>
              </a:rPr>
              <a:t>to the new packaging </a:t>
            </a:r>
            <a:r>
              <a:rPr lang="en-US" sz="1400" i="1" spc="-5" dirty="0">
                <a:cs typeface="Times New Roman"/>
              </a:rPr>
              <a:t>of </a:t>
            </a:r>
            <a:r>
              <a:rPr lang="en-US" sz="1400" i="1" spc="-10" dirty="0">
                <a:cs typeface="Times New Roman"/>
              </a:rPr>
              <a:t>the </a:t>
            </a:r>
            <a:r>
              <a:rPr lang="en-US" sz="1400" i="1" spc="-15" dirty="0">
                <a:cs typeface="Times New Roman"/>
              </a:rPr>
              <a:t>product </a:t>
            </a:r>
            <a:r>
              <a:rPr lang="en-US" sz="1400" i="1" spc="-5" dirty="0">
                <a:cs typeface="Times New Roman"/>
              </a:rPr>
              <a:t>be</a:t>
            </a:r>
            <a:r>
              <a:rPr lang="en-US" sz="1400" i="1" spc="250" dirty="0">
                <a:cs typeface="Times New Roman"/>
              </a:rPr>
              <a:t> </a:t>
            </a:r>
            <a:r>
              <a:rPr lang="en-US" sz="1400" i="1" spc="-10" dirty="0">
                <a:cs typeface="Times New Roman"/>
              </a:rPr>
              <a:t>gauged?</a:t>
            </a:r>
            <a:endParaRPr lang="en-US" sz="1400" dirty="0">
              <a:cs typeface="Times New Roman"/>
            </a:endParaRPr>
          </a:p>
          <a:p>
            <a:pPr marL="441959" indent="-100330">
              <a:lnSpc>
                <a:spcPct val="100000"/>
              </a:lnSpc>
              <a:spcBef>
                <a:spcPts val="635"/>
              </a:spcBef>
              <a:buFont typeface="Times New Roman"/>
              <a:buChar char="•"/>
              <a:tabLst>
                <a:tab pos="451484" algn="l"/>
              </a:tabLst>
            </a:pPr>
            <a:r>
              <a:rPr lang="en-US" sz="1400" i="1" spc="-10" dirty="0">
                <a:cs typeface="Times New Roman"/>
              </a:rPr>
              <a:t>Which contestant is a likely winner </a:t>
            </a:r>
            <a:r>
              <a:rPr lang="en-US" sz="1400" i="1" spc="-5" dirty="0">
                <a:cs typeface="Times New Roman"/>
              </a:rPr>
              <a:t>of </a:t>
            </a:r>
            <a:r>
              <a:rPr lang="en-US" sz="1400" i="1" spc="-10" dirty="0">
                <a:cs typeface="Times New Roman"/>
              </a:rPr>
              <a:t>a singing</a:t>
            </a:r>
            <a:r>
              <a:rPr lang="en-US" sz="1400" i="1" spc="150" dirty="0">
                <a:cs typeface="Times New Roman"/>
              </a:rPr>
              <a:t> </a:t>
            </a:r>
            <a:r>
              <a:rPr lang="en-US" sz="1400" i="1" spc="-10" dirty="0">
                <a:cs typeface="Times New Roman"/>
              </a:rPr>
              <a:t>contest?</a:t>
            </a:r>
            <a:endParaRPr lang="en-US" sz="1400" dirty="0">
              <a:cs typeface="Times New Roman"/>
            </a:endParaRPr>
          </a:p>
          <a:p>
            <a:pPr marL="441959" indent="-100330">
              <a:lnSpc>
                <a:spcPct val="100000"/>
              </a:lnSpc>
              <a:spcBef>
                <a:spcPts val="635"/>
              </a:spcBef>
              <a:buFont typeface="Times New Roman"/>
              <a:buChar char="•"/>
              <a:tabLst>
                <a:tab pos="451484" algn="l"/>
              </a:tabLst>
            </a:pPr>
            <a:r>
              <a:rPr lang="en-US" sz="1400" i="1" spc="-10" dirty="0">
                <a:cs typeface="Times New Roman"/>
              </a:rPr>
              <a:t>Can customer churn </a:t>
            </a:r>
            <a:r>
              <a:rPr lang="en-US" sz="1400" i="1" spc="-5" dirty="0">
                <a:cs typeface="Times New Roman"/>
              </a:rPr>
              <a:t>be </a:t>
            </a:r>
            <a:r>
              <a:rPr lang="en-US" sz="1400" i="1" spc="-15" dirty="0">
                <a:cs typeface="Times New Roman"/>
              </a:rPr>
              <a:t>measured </a:t>
            </a:r>
            <a:r>
              <a:rPr lang="en-US" sz="1400" i="1" spc="-5" dirty="0">
                <a:cs typeface="Times New Roman"/>
              </a:rPr>
              <a:t>by </a:t>
            </a:r>
            <a:r>
              <a:rPr lang="en-US" sz="1400" i="1" spc="-10" dirty="0">
                <a:cs typeface="Times New Roman"/>
              </a:rPr>
              <a:t>social media</a:t>
            </a:r>
            <a:r>
              <a:rPr lang="en-US" sz="1400" i="1" spc="100" dirty="0">
                <a:cs typeface="Times New Roman"/>
              </a:rPr>
              <a:t> </a:t>
            </a:r>
            <a:r>
              <a:rPr lang="en-US" sz="1400" i="1" spc="-10" dirty="0">
                <a:cs typeface="Times New Roman"/>
              </a:rPr>
              <a:t>comments?</a:t>
            </a:r>
            <a:endParaRPr lang="en-US" sz="1400" dirty="0">
              <a:cs typeface="Times New Roman"/>
            </a:endParaRPr>
          </a:p>
        </p:txBody>
      </p:sp>
      <p:pic>
        <p:nvPicPr>
          <p:cNvPr id="6" name="Picture 5"/>
          <p:cNvPicPr>
            <a:picLocks noChangeAspect="1"/>
          </p:cNvPicPr>
          <p:nvPr/>
        </p:nvPicPr>
        <p:blipFill rotWithShape="1">
          <a:blip r:embed="rId3"/>
          <a:srcRect l="545" t="13367" r="2697" b="2500"/>
          <a:stretch/>
        </p:blipFill>
        <p:spPr>
          <a:xfrm>
            <a:off x="5181154" y="863200"/>
            <a:ext cx="3962846" cy="5582050"/>
          </a:xfrm>
          <a:prstGeom prst="rect">
            <a:avLst/>
          </a:prstGeom>
        </p:spPr>
      </p:pic>
      <p:sp>
        <p:nvSpPr>
          <p:cNvPr id="7" name="Rectangle 6"/>
          <p:cNvSpPr/>
          <p:nvPr/>
        </p:nvSpPr>
        <p:spPr>
          <a:xfrm>
            <a:off x="63498" y="4706645"/>
            <a:ext cx="5086430" cy="1850507"/>
          </a:xfrm>
          <a:prstGeom prst="rect">
            <a:avLst/>
          </a:prstGeom>
        </p:spPr>
        <p:txBody>
          <a:bodyPr wrap="square">
            <a:spAutoFit/>
          </a:bodyPr>
          <a:lstStyle/>
          <a:p>
            <a:pPr marL="12700">
              <a:lnSpc>
                <a:spcPct val="100000"/>
              </a:lnSpc>
              <a:spcBef>
                <a:spcPts val="590"/>
              </a:spcBef>
            </a:pPr>
            <a:r>
              <a:rPr lang="en-US" sz="1400" spc="-10" dirty="0">
                <a:cs typeface="Times New Roman"/>
              </a:rPr>
              <a:t>Sample questions can</a:t>
            </a:r>
            <a:r>
              <a:rPr lang="en-US" sz="1400" spc="5" dirty="0">
                <a:cs typeface="Times New Roman"/>
              </a:rPr>
              <a:t> </a:t>
            </a:r>
            <a:r>
              <a:rPr lang="en-US" sz="1400" spc="-10" dirty="0" smtClean="0">
                <a:cs typeface="Times New Roman"/>
              </a:rPr>
              <a:t>include (Text Analytics):</a:t>
            </a:r>
            <a:endParaRPr lang="en-US" sz="1400" dirty="0">
              <a:cs typeface="Times New Roman"/>
            </a:endParaRPr>
          </a:p>
          <a:p>
            <a:pPr marL="441959" indent="-100330">
              <a:lnSpc>
                <a:spcPct val="100000"/>
              </a:lnSpc>
              <a:spcBef>
                <a:spcPts val="635"/>
              </a:spcBef>
              <a:buFont typeface="Times New Roman"/>
              <a:buChar char="•"/>
              <a:tabLst>
                <a:tab pos="451484" algn="l"/>
              </a:tabLst>
            </a:pPr>
            <a:r>
              <a:rPr lang="en-US" sz="1400" i="1" spc="-10" dirty="0">
                <a:cs typeface="Times New Roman"/>
              </a:rPr>
              <a:t>How can </a:t>
            </a:r>
            <a:r>
              <a:rPr lang="en-US" sz="1400" i="1" spc="-5" dirty="0">
                <a:cs typeface="Times New Roman"/>
              </a:rPr>
              <a:t>I </a:t>
            </a:r>
            <a:r>
              <a:rPr lang="en-US" sz="1400" i="1" spc="-10" dirty="0">
                <a:cs typeface="Times New Roman"/>
              </a:rPr>
              <a:t>categorize </a:t>
            </a:r>
            <a:r>
              <a:rPr lang="en-US" sz="1400" i="1" spc="-55" dirty="0">
                <a:cs typeface="Times New Roman"/>
              </a:rPr>
              <a:t>Web </a:t>
            </a:r>
            <a:r>
              <a:rPr lang="en-US" sz="1400" i="1" spc="-10" dirty="0">
                <a:cs typeface="Times New Roman"/>
              </a:rPr>
              <a:t>sites based on the content </a:t>
            </a:r>
            <a:r>
              <a:rPr lang="en-US" sz="1400" i="1" spc="-5" dirty="0">
                <a:cs typeface="Times New Roman"/>
              </a:rPr>
              <a:t>of </a:t>
            </a:r>
            <a:r>
              <a:rPr lang="en-US" sz="1400" i="1" spc="-10" dirty="0">
                <a:cs typeface="Times New Roman"/>
              </a:rPr>
              <a:t>their </a:t>
            </a:r>
            <a:r>
              <a:rPr lang="en-US" sz="1400" i="1" spc="-55" dirty="0">
                <a:cs typeface="Times New Roman"/>
              </a:rPr>
              <a:t>Web </a:t>
            </a:r>
            <a:r>
              <a:rPr lang="en-US" sz="1400" i="1" dirty="0">
                <a:cs typeface="Times New Roman"/>
              </a:rPr>
              <a:t> </a:t>
            </a:r>
            <a:r>
              <a:rPr lang="en-US" sz="1400" i="1" spc="-10" dirty="0">
                <a:cs typeface="Times New Roman"/>
              </a:rPr>
              <a:t>pages?</a:t>
            </a:r>
            <a:endParaRPr lang="en-US" sz="1400" dirty="0">
              <a:cs typeface="Times New Roman"/>
            </a:endParaRPr>
          </a:p>
          <a:p>
            <a:pPr marL="441959" marR="136525" indent="-100330">
              <a:lnSpc>
                <a:spcPts val="1660"/>
              </a:lnSpc>
              <a:spcBef>
                <a:spcPts val="760"/>
              </a:spcBef>
              <a:buFont typeface="Times New Roman"/>
              <a:buChar char="•"/>
              <a:tabLst>
                <a:tab pos="451484" algn="l"/>
              </a:tabLst>
            </a:pPr>
            <a:r>
              <a:rPr lang="en-US" sz="1400" i="1" spc="-10" dirty="0">
                <a:cs typeface="Times New Roman"/>
              </a:rPr>
              <a:t>How can </a:t>
            </a:r>
            <a:r>
              <a:rPr lang="en-US" sz="1400" i="1" spc="-5" dirty="0">
                <a:cs typeface="Times New Roman"/>
              </a:rPr>
              <a:t>I </a:t>
            </a:r>
            <a:r>
              <a:rPr lang="en-US" sz="1400" i="1" spc="-10" dirty="0">
                <a:cs typeface="Times New Roman"/>
              </a:rPr>
              <a:t>find the books that contain content that is </a:t>
            </a:r>
            <a:r>
              <a:rPr lang="en-US" sz="1400" i="1" spc="-15" dirty="0">
                <a:cs typeface="Times New Roman"/>
              </a:rPr>
              <a:t>relevant </a:t>
            </a:r>
            <a:r>
              <a:rPr lang="en-US" sz="1400" i="1" spc="-10" dirty="0">
                <a:cs typeface="Times New Roman"/>
              </a:rPr>
              <a:t>to the topic that </a:t>
            </a:r>
            <a:r>
              <a:rPr lang="en-US" sz="1400" i="1" spc="-5" dirty="0">
                <a:cs typeface="Times New Roman"/>
              </a:rPr>
              <a:t>I </a:t>
            </a:r>
            <a:r>
              <a:rPr lang="en-US" sz="1400" i="1" spc="-10" dirty="0">
                <a:cs typeface="Times New Roman"/>
              </a:rPr>
              <a:t>am  studying?</a:t>
            </a:r>
            <a:endParaRPr lang="en-US" sz="1400" dirty="0">
              <a:cs typeface="Times New Roman"/>
            </a:endParaRPr>
          </a:p>
          <a:p>
            <a:pPr marL="441959" indent="-100330">
              <a:lnSpc>
                <a:spcPct val="100000"/>
              </a:lnSpc>
              <a:spcBef>
                <a:spcPts val="595"/>
              </a:spcBef>
              <a:buFont typeface="Times New Roman"/>
              <a:buChar char="•"/>
              <a:tabLst>
                <a:tab pos="451484" algn="l"/>
              </a:tabLst>
            </a:pPr>
            <a:r>
              <a:rPr lang="en-US" sz="1400" i="1" spc="-10" dirty="0">
                <a:cs typeface="Times New Roman"/>
              </a:rPr>
              <a:t>How can </a:t>
            </a:r>
            <a:r>
              <a:rPr lang="en-US" sz="1400" i="1" spc="-5" dirty="0">
                <a:cs typeface="Times New Roman"/>
              </a:rPr>
              <a:t>I </a:t>
            </a:r>
            <a:r>
              <a:rPr lang="en-US" sz="1400" i="1" spc="-10" dirty="0">
                <a:cs typeface="Times New Roman"/>
              </a:rPr>
              <a:t>identify contracts that contain confidential company</a:t>
            </a:r>
            <a:r>
              <a:rPr lang="en-US" sz="1400" i="1" spc="229" dirty="0">
                <a:cs typeface="Times New Roman"/>
              </a:rPr>
              <a:t> </a:t>
            </a:r>
            <a:r>
              <a:rPr lang="en-US" sz="1400" i="1" spc="-10" dirty="0">
                <a:cs typeface="Times New Roman"/>
              </a:rPr>
              <a:t>information?</a:t>
            </a:r>
            <a:endParaRPr lang="en-US" sz="1400" dirty="0"/>
          </a:p>
        </p:txBody>
      </p:sp>
      <p:sp>
        <p:nvSpPr>
          <p:cNvPr id="8" name="Rectangle 7"/>
          <p:cNvSpPr/>
          <p:nvPr/>
        </p:nvSpPr>
        <p:spPr>
          <a:xfrm>
            <a:off x="183606" y="2528194"/>
            <a:ext cx="4997548" cy="430887"/>
          </a:xfrm>
          <a:prstGeom prst="rect">
            <a:avLst/>
          </a:prstGeom>
        </p:spPr>
        <p:txBody>
          <a:bodyPr wrap="square">
            <a:spAutoFit/>
          </a:bodyPr>
          <a:lstStyle/>
          <a:p>
            <a:r>
              <a:rPr lang="en-US" sz="1100" b="1" dirty="0"/>
              <a:t>Figure 8.14 </a:t>
            </a:r>
            <a:r>
              <a:rPr lang="en-US" sz="1100" dirty="0"/>
              <a:t>Entities are extracted from text files using semantic rules and structured so  that they can be searched.</a:t>
            </a:r>
          </a:p>
        </p:txBody>
      </p:sp>
      <p:sp>
        <p:nvSpPr>
          <p:cNvPr id="9" name="object 3"/>
          <p:cNvSpPr/>
          <p:nvPr/>
        </p:nvSpPr>
        <p:spPr>
          <a:xfrm>
            <a:off x="297355" y="1417638"/>
            <a:ext cx="4789075" cy="1110556"/>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23108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83069"/>
            <a:ext cx="7679483" cy="1143000"/>
          </a:xfrm>
        </p:spPr>
        <p:txBody>
          <a:bodyPr/>
          <a:lstStyle/>
          <a:p>
            <a:r>
              <a:rPr lang="en-US" dirty="0" smtClean="0"/>
              <a:t>Big Data Analysis Techniques</a:t>
            </a:r>
            <a:endParaRPr lang="en-US" dirty="0"/>
          </a:p>
        </p:txBody>
      </p:sp>
      <p:sp>
        <p:nvSpPr>
          <p:cNvPr id="3" name="Content Placeholder 2"/>
          <p:cNvSpPr>
            <a:spLocks noGrp="1"/>
          </p:cNvSpPr>
          <p:nvPr>
            <p:ph idx="1"/>
          </p:nvPr>
        </p:nvSpPr>
        <p:spPr>
          <a:xfrm>
            <a:off x="95248" y="1017599"/>
            <a:ext cx="9069915" cy="5818708"/>
          </a:xfrm>
        </p:spPr>
        <p:txBody>
          <a:bodyPr>
            <a:normAutofit fontScale="62500" lnSpcReduction="20000"/>
          </a:bodyPr>
          <a:lstStyle/>
          <a:p>
            <a:pPr marL="0" indent="0">
              <a:buNone/>
            </a:pPr>
            <a:r>
              <a:rPr lang="en-US" sz="4400" dirty="0" smtClean="0"/>
              <a:t>Visual Analysis</a:t>
            </a:r>
            <a:endParaRPr lang="en-US" sz="4400" dirty="0"/>
          </a:p>
          <a:p>
            <a:r>
              <a:rPr lang="en-US" dirty="0" smtClean="0"/>
              <a:t>Heat Maps</a:t>
            </a:r>
          </a:p>
          <a:p>
            <a:pPr lvl="1"/>
            <a:r>
              <a:rPr lang="en-US" spc="-10" dirty="0">
                <a:cs typeface="Times New Roman"/>
              </a:rPr>
              <a:t>Heat maps are an </a:t>
            </a:r>
            <a:r>
              <a:rPr lang="en-US" spc="-15" dirty="0">
                <a:cs typeface="Times New Roman"/>
              </a:rPr>
              <a:t>effective </a:t>
            </a:r>
            <a:r>
              <a:rPr lang="en-US" spc="-10" dirty="0">
                <a:cs typeface="Times New Roman"/>
              </a:rPr>
              <a:t>visual analysis </a:t>
            </a:r>
            <a:r>
              <a:rPr lang="en-US" b="1" spc="-10" dirty="0">
                <a:cs typeface="Times New Roman"/>
              </a:rPr>
              <a:t>technique for expressing patterns</a:t>
            </a:r>
            <a:r>
              <a:rPr lang="en-US" spc="-10" dirty="0">
                <a:cs typeface="Times New Roman"/>
              </a:rPr>
              <a:t>, data  compositions via part-whole relations and geographic distributions </a:t>
            </a:r>
            <a:r>
              <a:rPr lang="en-US" spc="-5" dirty="0">
                <a:cs typeface="Times New Roman"/>
              </a:rPr>
              <a:t>of </a:t>
            </a:r>
            <a:r>
              <a:rPr lang="en-US" spc="-10" dirty="0">
                <a:cs typeface="Times New Roman"/>
              </a:rPr>
              <a:t>data. </a:t>
            </a:r>
            <a:endParaRPr lang="en-US" dirty="0" smtClean="0"/>
          </a:p>
          <a:p>
            <a:r>
              <a:rPr lang="en-US" dirty="0"/>
              <a:t>Time Series </a:t>
            </a:r>
            <a:r>
              <a:rPr lang="en-US" dirty="0" smtClean="0"/>
              <a:t>Plots</a:t>
            </a:r>
          </a:p>
          <a:p>
            <a:pPr lvl="1"/>
            <a:r>
              <a:rPr lang="en-US" dirty="0"/>
              <a:t>Time series plots allow </a:t>
            </a:r>
            <a:r>
              <a:rPr lang="en-US" b="1" dirty="0"/>
              <a:t>the analysis of data that is recorded over periodic intervals </a:t>
            </a:r>
            <a:r>
              <a:rPr lang="en-US" dirty="0"/>
              <a:t>of time.  This type of analysis makes use of time series, which is a time-ordered collection of  values recorded over regular time intervals.</a:t>
            </a:r>
          </a:p>
          <a:p>
            <a:r>
              <a:rPr lang="en-US" dirty="0"/>
              <a:t>Network </a:t>
            </a:r>
            <a:r>
              <a:rPr lang="en-US" dirty="0" smtClean="0"/>
              <a:t>Graphs</a:t>
            </a:r>
          </a:p>
          <a:p>
            <a:pPr lvl="1"/>
            <a:r>
              <a:rPr lang="en-US" dirty="0"/>
              <a:t>Within the context of visual analysis, a network graph </a:t>
            </a:r>
            <a:r>
              <a:rPr lang="en-US" b="1" dirty="0"/>
              <a:t>depicts an interconnected </a:t>
            </a:r>
            <a:r>
              <a:rPr lang="en-US" b="1" dirty="0" smtClean="0"/>
              <a:t>collection </a:t>
            </a:r>
            <a:r>
              <a:rPr lang="en-US" b="1" dirty="0"/>
              <a:t>of entities</a:t>
            </a:r>
            <a:r>
              <a:rPr lang="en-US" dirty="0"/>
              <a:t>. </a:t>
            </a:r>
            <a:endParaRPr lang="en-US" dirty="0" smtClean="0"/>
          </a:p>
          <a:p>
            <a:pPr lvl="1"/>
            <a:r>
              <a:rPr lang="en-US" dirty="0"/>
              <a:t>It involves plotting entities as nodes and connections as edges  between nodes. There are specialized variations of network analysis, including:</a:t>
            </a:r>
          </a:p>
          <a:p>
            <a:pPr lvl="2"/>
            <a:r>
              <a:rPr lang="en-US" dirty="0"/>
              <a:t>route optimization</a:t>
            </a:r>
          </a:p>
          <a:p>
            <a:pPr lvl="2"/>
            <a:r>
              <a:rPr lang="en-US" dirty="0"/>
              <a:t>social network analysis</a:t>
            </a:r>
          </a:p>
          <a:p>
            <a:pPr lvl="2"/>
            <a:r>
              <a:rPr lang="en-US" dirty="0"/>
              <a:t>spread prediction, such as the spread of a contagious </a:t>
            </a:r>
            <a:r>
              <a:rPr lang="en-US" dirty="0" smtClean="0"/>
              <a:t>disease</a:t>
            </a:r>
            <a:endParaRPr lang="en-US" dirty="0"/>
          </a:p>
          <a:p>
            <a:r>
              <a:rPr lang="en-US" dirty="0"/>
              <a:t>Spatial Data </a:t>
            </a:r>
            <a:r>
              <a:rPr lang="en-US" dirty="0" smtClean="0"/>
              <a:t>Mapping</a:t>
            </a:r>
          </a:p>
          <a:p>
            <a:pPr lvl="1"/>
            <a:r>
              <a:rPr lang="en-US" spc="-10" dirty="0">
                <a:cs typeface="Times New Roman"/>
              </a:rPr>
              <a:t>Spatial </a:t>
            </a:r>
            <a:r>
              <a:rPr lang="en-US" spc="-5" dirty="0">
                <a:cs typeface="Times New Roman"/>
              </a:rPr>
              <a:t>or </a:t>
            </a:r>
            <a:r>
              <a:rPr lang="en-US" spc="-10" dirty="0">
                <a:cs typeface="Times New Roman"/>
              </a:rPr>
              <a:t>geospatial data is commonly used </a:t>
            </a:r>
            <a:r>
              <a:rPr lang="en-US" b="1" spc="-10" dirty="0">
                <a:cs typeface="Times New Roman"/>
              </a:rPr>
              <a:t>to identify the geographic location </a:t>
            </a:r>
            <a:r>
              <a:rPr lang="en-US" b="1" spc="-5" dirty="0">
                <a:cs typeface="Times New Roman"/>
              </a:rPr>
              <a:t>of  </a:t>
            </a:r>
            <a:r>
              <a:rPr lang="en-US" b="1" spc="-10" dirty="0">
                <a:cs typeface="Times New Roman"/>
              </a:rPr>
              <a:t>individual entities that can then </a:t>
            </a:r>
            <a:r>
              <a:rPr lang="en-US" b="1" spc="-5" dirty="0">
                <a:cs typeface="Times New Roman"/>
              </a:rPr>
              <a:t>be </a:t>
            </a:r>
            <a:r>
              <a:rPr lang="en-US" b="1" spc="-10" dirty="0">
                <a:cs typeface="Times New Roman"/>
              </a:rPr>
              <a:t>mapped</a:t>
            </a:r>
            <a:r>
              <a:rPr lang="en-US" spc="-10" dirty="0">
                <a:cs typeface="Times New Roman"/>
              </a:rPr>
              <a:t>. Spatial data analysis is focused on </a:t>
            </a:r>
            <a:r>
              <a:rPr lang="en-US" b="1" spc="-10" dirty="0">
                <a:cs typeface="Times New Roman"/>
              </a:rPr>
              <a:t>analyzing  location-based data in order to find different geographic relationships </a:t>
            </a:r>
            <a:r>
              <a:rPr lang="en-US" spc="-10" dirty="0">
                <a:cs typeface="Times New Roman"/>
              </a:rPr>
              <a:t>and patterns  between</a:t>
            </a:r>
            <a:r>
              <a:rPr lang="en-US" spc="-65" dirty="0">
                <a:cs typeface="Times New Roman"/>
              </a:rPr>
              <a:t> </a:t>
            </a:r>
            <a:r>
              <a:rPr lang="en-US" spc="-10" dirty="0">
                <a:cs typeface="Times New Roman"/>
              </a:rPr>
              <a:t>entities.</a:t>
            </a:r>
            <a:endParaRPr lang="en-US" dirty="0">
              <a:cs typeface="Times New Roman"/>
            </a:endParaRPr>
          </a:p>
          <a:p>
            <a:pPr lvl="1"/>
            <a:endParaRPr lang="en-US" dirty="0"/>
          </a:p>
          <a:p>
            <a:endParaRPr lang="en-US" dirty="0"/>
          </a:p>
        </p:txBody>
      </p:sp>
    </p:spTree>
    <p:extLst>
      <p:ext uri="{BB962C8B-B14F-4D97-AF65-F5344CB8AC3E}">
        <p14:creationId xmlns:p14="http://schemas.microsoft.com/office/powerpoint/2010/main" val="690332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10055"/>
            <a:ext cx="7679483" cy="1143000"/>
          </a:xfrm>
        </p:spPr>
        <p:txBody>
          <a:bodyPr/>
          <a:lstStyle/>
          <a:p>
            <a:r>
              <a:rPr lang="en-US" dirty="0" smtClean="0"/>
              <a:t>Heat Maps</a:t>
            </a:r>
            <a:endParaRPr lang="en-US" dirty="0"/>
          </a:p>
        </p:txBody>
      </p:sp>
      <p:sp>
        <p:nvSpPr>
          <p:cNvPr id="4" name="object 2"/>
          <p:cNvSpPr/>
          <p:nvPr/>
        </p:nvSpPr>
        <p:spPr>
          <a:xfrm>
            <a:off x="1037167" y="1153056"/>
            <a:ext cx="6261204" cy="1463014"/>
          </a:xfrm>
          <a:prstGeom prst="rect">
            <a:avLst/>
          </a:prstGeom>
          <a:blipFill>
            <a:blip r:embed="rId2" cstate="print"/>
            <a:stretch>
              <a:fillRect/>
            </a:stretch>
          </a:blipFill>
        </p:spPr>
        <p:txBody>
          <a:bodyPr wrap="square" lIns="0" tIns="0" rIns="0" bIns="0" rtlCol="0"/>
          <a:lstStyle/>
          <a:p>
            <a:endParaRPr/>
          </a:p>
        </p:txBody>
      </p:sp>
      <p:sp>
        <p:nvSpPr>
          <p:cNvPr id="5" name="object 3"/>
          <p:cNvSpPr txBox="1"/>
          <p:nvPr/>
        </p:nvSpPr>
        <p:spPr>
          <a:xfrm>
            <a:off x="749728" y="2626564"/>
            <a:ext cx="7481210" cy="235107"/>
          </a:xfrm>
          <a:prstGeom prst="rect">
            <a:avLst/>
          </a:prstGeom>
        </p:spPr>
        <p:txBody>
          <a:bodyPr vert="horz" wrap="square" lIns="0" tIns="26670" rIns="0" bIns="0" rtlCol="0">
            <a:spAutoFit/>
          </a:bodyPr>
          <a:lstStyle/>
          <a:p>
            <a:pPr marL="2310130" marR="5080" indent="-2112645">
              <a:lnSpc>
                <a:spcPts val="1660"/>
              </a:lnSpc>
              <a:spcBef>
                <a:spcPts val="210"/>
              </a:spcBef>
            </a:pPr>
            <a:r>
              <a:rPr sz="1200" b="1" spc="-15" dirty="0">
                <a:cs typeface="Times New Roman"/>
              </a:rPr>
              <a:t>Figure </a:t>
            </a:r>
            <a:r>
              <a:rPr sz="1200" b="1" spc="-5" dirty="0">
                <a:cs typeface="Times New Roman"/>
              </a:rPr>
              <a:t>8.15 </a:t>
            </a:r>
            <a:r>
              <a:rPr sz="1200" spc="-10" dirty="0">
                <a:cs typeface="Times New Roman"/>
              </a:rPr>
              <a:t>This chart heat map depicts the sales </a:t>
            </a:r>
            <a:r>
              <a:rPr sz="1200" spc="-5" dirty="0">
                <a:cs typeface="Times New Roman"/>
              </a:rPr>
              <a:t>of </a:t>
            </a:r>
            <a:r>
              <a:rPr sz="1200" spc="-10" dirty="0">
                <a:cs typeface="Times New Roman"/>
              </a:rPr>
              <a:t>three divisions within </a:t>
            </a:r>
            <a:r>
              <a:rPr sz="1200" spc="-5" dirty="0">
                <a:cs typeface="Times New Roman"/>
              </a:rPr>
              <a:t>a </a:t>
            </a:r>
            <a:r>
              <a:rPr sz="1200" spc="-10" dirty="0">
                <a:cs typeface="Times New Roman"/>
              </a:rPr>
              <a:t>company  over </a:t>
            </a:r>
            <a:r>
              <a:rPr sz="1200" spc="-5" dirty="0">
                <a:cs typeface="Times New Roman"/>
              </a:rPr>
              <a:t>a </a:t>
            </a:r>
            <a:r>
              <a:rPr sz="1200" spc="-10" dirty="0">
                <a:cs typeface="Times New Roman"/>
              </a:rPr>
              <a:t>period </a:t>
            </a:r>
            <a:r>
              <a:rPr sz="1200" spc="-5" dirty="0">
                <a:cs typeface="Times New Roman"/>
              </a:rPr>
              <a:t>of </a:t>
            </a:r>
            <a:r>
              <a:rPr sz="1200" spc="-10" dirty="0">
                <a:cs typeface="Times New Roman"/>
              </a:rPr>
              <a:t>six</a:t>
            </a:r>
            <a:r>
              <a:rPr sz="1200" spc="15" dirty="0">
                <a:cs typeface="Times New Roman"/>
              </a:rPr>
              <a:t> </a:t>
            </a:r>
            <a:r>
              <a:rPr sz="1200" spc="-10" dirty="0">
                <a:cs typeface="Times New Roman"/>
              </a:rPr>
              <a:t>months</a:t>
            </a:r>
            <a:r>
              <a:rPr sz="1200" spc="-10" dirty="0" smtClean="0">
                <a:cs typeface="Times New Roman"/>
              </a:rPr>
              <a:t>.</a:t>
            </a:r>
            <a:endParaRPr sz="1200" dirty="0">
              <a:cs typeface="Times New Roman"/>
            </a:endParaRPr>
          </a:p>
        </p:txBody>
      </p:sp>
      <p:sp>
        <p:nvSpPr>
          <p:cNvPr id="6" name="object 4"/>
          <p:cNvSpPr/>
          <p:nvPr/>
        </p:nvSpPr>
        <p:spPr>
          <a:xfrm>
            <a:off x="1848154" y="2972729"/>
            <a:ext cx="5831331" cy="2320382"/>
          </a:xfrm>
          <a:prstGeom prst="rect">
            <a:avLst/>
          </a:prstGeom>
          <a:blipFill>
            <a:blip r:embed="rId3" cstate="print"/>
            <a:stretch>
              <a:fillRect/>
            </a:stretch>
          </a:blipFill>
        </p:spPr>
        <p:txBody>
          <a:bodyPr wrap="square" lIns="0" tIns="0" rIns="0" bIns="0" rtlCol="0"/>
          <a:lstStyle/>
          <a:p>
            <a:endParaRPr/>
          </a:p>
        </p:txBody>
      </p:sp>
      <p:sp>
        <p:nvSpPr>
          <p:cNvPr id="7" name="object 5"/>
          <p:cNvSpPr txBox="1"/>
          <p:nvPr/>
        </p:nvSpPr>
        <p:spPr>
          <a:xfrm>
            <a:off x="569812" y="5038085"/>
            <a:ext cx="8061178" cy="1402734"/>
          </a:xfrm>
          <a:prstGeom prst="rect">
            <a:avLst/>
          </a:prstGeom>
        </p:spPr>
        <p:txBody>
          <a:bodyPr vert="horz" wrap="square" lIns="0" tIns="93345" rIns="0" bIns="0" rtlCol="0">
            <a:spAutoFit/>
          </a:bodyPr>
          <a:lstStyle/>
          <a:p>
            <a:pPr marL="1177290">
              <a:lnSpc>
                <a:spcPct val="100000"/>
              </a:lnSpc>
              <a:spcBef>
                <a:spcPts val="735"/>
              </a:spcBef>
            </a:pPr>
            <a:r>
              <a:rPr sz="1200" b="1" spc="-15" dirty="0">
                <a:cs typeface="Times New Roman"/>
              </a:rPr>
              <a:t>Figure </a:t>
            </a:r>
            <a:r>
              <a:rPr sz="1200" b="1" spc="-5" dirty="0">
                <a:cs typeface="Times New Roman"/>
              </a:rPr>
              <a:t>8.16 </a:t>
            </a:r>
            <a:r>
              <a:rPr sz="1200" spc="-10" dirty="0">
                <a:cs typeface="Times New Roman"/>
              </a:rPr>
              <a:t>A heat map </a:t>
            </a:r>
            <a:r>
              <a:rPr sz="1200" spc="-5" dirty="0">
                <a:cs typeface="Times New Roman"/>
              </a:rPr>
              <a:t>of </a:t>
            </a:r>
            <a:r>
              <a:rPr sz="1200" spc="-10" dirty="0">
                <a:cs typeface="Times New Roman"/>
              </a:rPr>
              <a:t>the US sales figures from</a:t>
            </a:r>
            <a:r>
              <a:rPr sz="1200" spc="60" dirty="0">
                <a:cs typeface="Times New Roman"/>
              </a:rPr>
              <a:t> </a:t>
            </a:r>
            <a:r>
              <a:rPr sz="1200" spc="-5" dirty="0">
                <a:cs typeface="Times New Roman"/>
              </a:rPr>
              <a:t>2013.</a:t>
            </a:r>
            <a:endParaRPr sz="1200" dirty="0">
              <a:cs typeface="Times New Roman"/>
            </a:endParaRPr>
          </a:p>
          <a:p>
            <a:pPr marL="12700">
              <a:lnSpc>
                <a:spcPct val="100000"/>
              </a:lnSpc>
              <a:spcBef>
                <a:spcPts val="630"/>
              </a:spcBef>
            </a:pPr>
            <a:r>
              <a:rPr sz="1400" spc="-10" dirty="0">
                <a:cs typeface="Times New Roman"/>
              </a:rPr>
              <a:t>Sample questions can</a:t>
            </a:r>
            <a:r>
              <a:rPr sz="1400" spc="5" dirty="0">
                <a:cs typeface="Times New Roman"/>
              </a:rPr>
              <a:t> </a:t>
            </a:r>
            <a:r>
              <a:rPr sz="1400" spc="-10" dirty="0">
                <a:cs typeface="Times New Roman"/>
              </a:rPr>
              <a:t>include:</a:t>
            </a:r>
            <a:endParaRPr sz="1400" dirty="0">
              <a:cs typeface="Times New Roman"/>
            </a:endParaRPr>
          </a:p>
          <a:p>
            <a:pPr marL="441959" marR="5080" indent="-100330">
              <a:lnSpc>
                <a:spcPts val="1660"/>
              </a:lnSpc>
              <a:spcBef>
                <a:spcPts val="755"/>
              </a:spcBef>
              <a:buFont typeface="Times New Roman"/>
              <a:buChar char="•"/>
              <a:tabLst>
                <a:tab pos="451484" algn="l"/>
              </a:tabLst>
            </a:pPr>
            <a:r>
              <a:rPr sz="1400" i="1" spc="-10" dirty="0">
                <a:cs typeface="Times New Roman"/>
              </a:rPr>
              <a:t>How can </a:t>
            </a:r>
            <a:r>
              <a:rPr sz="1400" i="1" spc="-5" dirty="0">
                <a:cs typeface="Times New Roman"/>
              </a:rPr>
              <a:t>I </a:t>
            </a:r>
            <a:r>
              <a:rPr sz="1400" i="1" spc="-10" dirty="0">
                <a:cs typeface="Times New Roman"/>
              </a:rPr>
              <a:t>visually identify </a:t>
            </a:r>
            <a:r>
              <a:rPr sz="1400" i="1" spc="-5" dirty="0">
                <a:cs typeface="Times New Roman"/>
              </a:rPr>
              <a:t>any </a:t>
            </a:r>
            <a:r>
              <a:rPr sz="1400" i="1" spc="-10" dirty="0">
                <a:cs typeface="Times New Roman"/>
              </a:rPr>
              <a:t>patterns </a:t>
            </a:r>
            <a:r>
              <a:rPr sz="1400" i="1" spc="-15" dirty="0">
                <a:cs typeface="Times New Roman"/>
              </a:rPr>
              <a:t>related </a:t>
            </a:r>
            <a:r>
              <a:rPr sz="1400" i="1" spc="-10" dirty="0">
                <a:cs typeface="Times New Roman"/>
              </a:rPr>
              <a:t>to carbon emissions </a:t>
            </a:r>
            <a:r>
              <a:rPr sz="1400" i="1" spc="-20" dirty="0">
                <a:cs typeface="Times New Roman"/>
              </a:rPr>
              <a:t>across </a:t>
            </a:r>
            <a:r>
              <a:rPr sz="1400" i="1" spc="-10" dirty="0">
                <a:cs typeface="Times New Roman"/>
              </a:rPr>
              <a:t>a </a:t>
            </a:r>
            <a:r>
              <a:rPr sz="1400" i="1" spc="-20" dirty="0">
                <a:cs typeface="Times New Roman"/>
              </a:rPr>
              <a:t>large  </a:t>
            </a:r>
            <a:r>
              <a:rPr sz="1400" i="1" spc="-10" dirty="0">
                <a:cs typeface="Times New Roman"/>
              </a:rPr>
              <a:t>number </a:t>
            </a:r>
            <a:r>
              <a:rPr sz="1400" i="1" spc="-5" dirty="0">
                <a:cs typeface="Times New Roman"/>
              </a:rPr>
              <a:t>of </a:t>
            </a:r>
            <a:r>
              <a:rPr sz="1400" i="1" spc="-10" dirty="0">
                <a:cs typeface="Times New Roman"/>
              </a:rPr>
              <a:t>cities </a:t>
            </a:r>
            <a:r>
              <a:rPr sz="1400" i="1" spc="-15" dirty="0">
                <a:cs typeface="Times New Roman"/>
              </a:rPr>
              <a:t>around </a:t>
            </a:r>
            <a:r>
              <a:rPr sz="1400" i="1" spc="-10" dirty="0">
                <a:cs typeface="Times New Roman"/>
              </a:rPr>
              <a:t>the</a:t>
            </a:r>
            <a:r>
              <a:rPr sz="1400" i="1" spc="25" dirty="0">
                <a:cs typeface="Times New Roman"/>
              </a:rPr>
              <a:t> </a:t>
            </a:r>
            <a:r>
              <a:rPr sz="1400" i="1" spc="-10" dirty="0">
                <a:cs typeface="Times New Roman"/>
              </a:rPr>
              <a:t>world?</a:t>
            </a:r>
            <a:endParaRPr sz="1400" dirty="0">
              <a:cs typeface="Times New Roman"/>
            </a:endParaRPr>
          </a:p>
          <a:p>
            <a:pPr marL="441959" marR="169545" indent="-100330">
              <a:lnSpc>
                <a:spcPts val="1660"/>
              </a:lnSpc>
              <a:spcBef>
                <a:spcPts val="715"/>
              </a:spcBef>
              <a:buFont typeface="Times New Roman"/>
              <a:buChar char="•"/>
              <a:tabLst>
                <a:tab pos="451484" algn="l"/>
              </a:tabLst>
            </a:pPr>
            <a:r>
              <a:rPr sz="1400" i="1" spc="-10" dirty="0">
                <a:cs typeface="Times New Roman"/>
              </a:rPr>
              <a:t>How can </a:t>
            </a:r>
            <a:r>
              <a:rPr sz="1400" i="1" spc="-5" dirty="0">
                <a:cs typeface="Times New Roman"/>
              </a:rPr>
              <a:t>I </a:t>
            </a:r>
            <a:r>
              <a:rPr sz="1400" i="1" spc="-10" dirty="0">
                <a:cs typeface="Times New Roman"/>
              </a:rPr>
              <a:t>see if </a:t>
            </a:r>
            <a:r>
              <a:rPr sz="1400" i="1" spc="-20" dirty="0">
                <a:cs typeface="Times New Roman"/>
              </a:rPr>
              <a:t>there </a:t>
            </a:r>
            <a:r>
              <a:rPr sz="1400" i="1" spc="-25" dirty="0">
                <a:cs typeface="Times New Roman"/>
              </a:rPr>
              <a:t>are </a:t>
            </a:r>
            <a:r>
              <a:rPr sz="1400" i="1" spc="-5" dirty="0">
                <a:cs typeface="Times New Roman"/>
              </a:rPr>
              <a:t>any </a:t>
            </a:r>
            <a:r>
              <a:rPr sz="1400" i="1" spc="-10" dirty="0">
                <a:cs typeface="Times New Roman"/>
              </a:rPr>
              <a:t>patterns </a:t>
            </a:r>
            <a:r>
              <a:rPr sz="1400" i="1" spc="-5" dirty="0">
                <a:cs typeface="Times New Roman"/>
              </a:rPr>
              <a:t>of </a:t>
            </a:r>
            <a:r>
              <a:rPr sz="1400" i="1" spc="-15" dirty="0">
                <a:cs typeface="Times New Roman"/>
              </a:rPr>
              <a:t>different </a:t>
            </a:r>
            <a:r>
              <a:rPr sz="1400" i="1" spc="-10" dirty="0">
                <a:cs typeface="Times New Roman"/>
              </a:rPr>
              <a:t>types </a:t>
            </a:r>
            <a:r>
              <a:rPr sz="1400" i="1" spc="-5" dirty="0">
                <a:cs typeface="Times New Roman"/>
              </a:rPr>
              <a:t>of </a:t>
            </a:r>
            <a:r>
              <a:rPr sz="1400" i="1" spc="-10" dirty="0">
                <a:cs typeface="Times New Roman"/>
              </a:rPr>
              <a:t>cancers in </a:t>
            </a:r>
            <a:r>
              <a:rPr sz="1400" i="1" spc="-15" dirty="0">
                <a:cs typeface="Times New Roman"/>
              </a:rPr>
              <a:t>relation </a:t>
            </a:r>
            <a:r>
              <a:rPr sz="1400" i="1" spc="-10" dirty="0">
                <a:cs typeface="Times New Roman"/>
              </a:rPr>
              <a:t>to  </a:t>
            </a:r>
            <a:r>
              <a:rPr sz="1400" i="1" spc="-15" dirty="0">
                <a:cs typeface="Times New Roman"/>
              </a:rPr>
              <a:t>different</a:t>
            </a:r>
            <a:r>
              <a:rPr sz="1400" i="1" spc="-50" dirty="0">
                <a:cs typeface="Times New Roman"/>
              </a:rPr>
              <a:t> </a:t>
            </a:r>
            <a:r>
              <a:rPr sz="1400" i="1" spc="-10" dirty="0">
                <a:cs typeface="Times New Roman"/>
              </a:rPr>
              <a:t>ethnicities?</a:t>
            </a:r>
            <a:endParaRPr sz="1400" dirty="0">
              <a:cs typeface="Times New Roman"/>
            </a:endParaRPr>
          </a:p>
        </p:txBody>
      </p:sp>
    </p:spTree>
    <p:extLst>
      <p:ext uri="{BB962C8B-B14F-4D97-AF65-F5344CB8AC3E}">
        <p14:creationId xmlns:p14="http://schemas.microsoft.com/office/powerpoint/2010/main" val="3988148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679483" cy="1143000"/>
          </a:xfrm>
        </p:spPr>
        <p:txBody>
          <a:bodyPr/>
          <a:lstStyle/>
          <a:p>
            <a:r>
              <a:rPr lang="en-US" dirty="0" smtClean="0"/>
              <a:t>Time Series Plots</a:t>
            </a:r>
            <a:endParaRPr lang="en-US" dirty="0"/>
          </a:p>
        </p:txBody>
      </p:sp>
      <p:sp>
        <p:nvSpPr>
          <p:cNvPr id="4" name="object 3"/>
          <p:cNvSpPr/>
          <p:nvPr/>
        </p:nvSpPr>
        <p:spPr>
          <a:xfrm>
            <a:off x="219539" y="1365250"/>
            <a:ext cx="4320712" cy="3189699"/>
          </a:xfrm>
          <a:prstGeom prst="rect">
            <a:avLst/>
          </a:prstGeom>
          <a:blipFill>
            <a:blip r:embed="rId2" cstate="print"/>
            <a:stretch>
              <a:fillRect/>
            </a:stretch>
          </a:blipFill>
        </p:spPr>
        <p:txBody>
          <a:bodyPr wrap="square" lIns="0" tIns="0" rIns="0" bIns="0" rtlCol="0"/>
          <a:lstStyle/>
          <a:p>
            <a:endParaRPr/>
          </a:p>
        </p:txBody>
      </p:sp>
      <p:sp>
        <p:nvSpPr>
          <p:cNvPr id="6" name="Rectangle 5"/>
          <p:cNvSpPr/>
          <p:nvPr/>
        </p:nvSpPr>
        <p:spPr>
          <a:xfrm>
            <a:off x="98493" y="4692003"/>
            <a:ext cx="4621674" cy="276999"/>
          </a:xfrm>
          <a:prstGeom prst="rect">
            <a:avLst/>
          </a:prstGeom>
        </p:spPr>
        <p:txBody>
          <a:bodyPr wrap="square">
            <a:spAutoFit/>
          </a:bodyPr>
          <a:lstStyle/>
          <a:p>
            <a:r>
              <a:rPr lang="en-US" sz="1200" dirty="0"/>
              <a:t>Figure 8.17 A line chart depicts a sales time series from 1990 to 1996.</a:t>
            </a:r>
          </a:p>
        </p:txBody>
      </p:sp>
      <p:pic>
        <p:nvPicPr>
          <p:cNvPr id="3" name="Picture 2"/>
          <p:cNvPicPr>
            <a:picLocks noChangeAspect="1"/>
          </p:cNvPicPr>
          <p:nvPr/>
        </p:nvPicPr>
        <p:blipFill rotWithShape="1">
          <a:blip r:embed="rId3"/>
          <a:srcRect b="33582"/>
          <a:stretch/>
        </p:blipFill>
        <p:spPr>
          <a:xfrm>
            <a:off x="4751911" y="963082"/>
            <a:ext cx="4378072" cy="4554949"/>
          </a:xfrm>
          <a:prstGeom prst="rect">
            <a:avLst/>
          </a:prstGeom>
        </p:spPr>
      </p:pic>
      <p:sp>
        <p:nvSpPr>
          <p:cNvPr id="5" name="Rectangle 4"/>
          <p:cNvSpPr/>
          <p:nvPr/>
        </p:nvSpPr>
        <p:spPr>
          <a:xfrm>
            <a:off x="2" y="4995634"/>
            <a:ext cx="9143999" cy="1444626"/>
          </a:xfrm>
          <a:prstGeom prst="rect">
            <a:avLst/>
          </a:prstGeom>
        </p:spPr>
        <p:txBody>
          <a:bodyPr wrap="square">
            <a:spAutoFit/>
          </a:bodyPr>
          <a:lstStyle/>
          <a:p>
            <a:pPr marL="12700">
              <a:lnSpc>
                <a:spcPct val="100000"/>
              </a:lnSpc>
              <a:spcBef>
                <a:spcPts val="595"/>
              </a:spcBef>
            </a:pPr>
            <a:r>
              <a:rPr lang="en-US" spc="-10" dirty="0" smtClean="0">
                <a:cs typeface="Times New Roman"/>
              </a:rPr>
              <a:t>Sample questions can</a:t>
            </a:r>
            <a:r>
              <a:rPr lang="en-US" spc="5" dirty="0" smtClean="0">
                <a:cs typeface="Times New Roman"/>
              </a:rPr>
              <a:t> </a:t>
            </a:r>
            <a:r>
              <a:rPr lang="en-US" spc="-10" dirty="0" smtClean="0">
                <a:cs typeface="Times New Roman"/>
              </a:rPr>
              <a:t>include:</a:t>
            </a:r>
            <a:endParaRPr lang="en-US" dirty="0" smtClean="0">
              <a:cs typeface="Times New Roman"/>
            </a:endParaRPr>
          </a:p>
          <a:p>
            <a:pPr marL="450850" indent="-109220">
              <a:lnSpc>
                <a:spcPct val="100000"/>
              </a:lnSpc>
              <a:spcBef>
                <a:spcPts val="635"/>
              </a:spcBef>
              <a:buFont typeface="Times New Roman"/>
              <a:buChar char="•"/>
              <a:tabLst>
                <a:tab pos="451484" algn="l"/>
              </a:tabLst>
            </a:pPr>
            <a:r>
              <a:rPr lang="en-US" i="1" spc="-10" dirty="0" smtClean="0">
                <a:cs typeface="Times New Roman"/>
              </a:rPr>
              <a:t>How </a:t>
            </a:r>
            <a:r>
              <a:rPr lang="en-US" b="1" i="1" spc="-10" dirty="0" smtClean="0">
                <a:cs typeface="Times New Roman"/>
              </a:rPr>
              <a:t>much</a:t>
            </a:r>
            <a:r>
              <a:rPr lang="en-US" i="1" spc="-10" dirty="0" smtClean="0">
                <a:cs typeface="Times New Roman"/>
              </a:rPr>
              <a:t> yield should the farmer expect based on historical yield</a:t>
            </a:r>
            <a:r>
              <a:rPr lang="en-US" i="1" spc="225" dirty="0" smtClean="0">
                <a:cs typeface="Times New Roman"/>
              </a:rPr>
              <a:t> </a:t>
            </a:r>
            <a:r>
              <a:rPr lang="en-US" i="1" spc="-10" dirty="0" smtClean="0">
                <a:cs typeface="Times New Roman"/>
              </a:rPr>
              <a:t>data?</a:t>
            </a:r>
            <a:endParaRPr lang="en-US" dirty="0" smtClean="0">
              <a:cs typeface="Times New Roman"/>
            </a:endParaRPr>
          </a:p>
          <a:p>
            <a:pPr marL="450850" indent="-109220">
              <a:lnSpc>
                <a:spcPct val="100000"/>
              </a:lnSpc>
              <a:spcBef>
                <a:spcPts val="635"/>
              </a:spcBef>
              <a:buFont typeface="Times New Roman"/>
              <a:buChar char="•"/>
              <a:tabLst>
                <a:tab pos="451484" algn="l"/>
              </a:tabLst>
            </a:pPr>
            <a:r>
              <a:rPr lang="en-US" i="1" spc="-10" dirty="0" smtClean="0">
                <a:cs typeface="Times New Roman"/>
              </a:rPr>
              <a:t>What is the expected </a:t>
            </a:r>
            <a:r>
              <a:rPr lang="en-US" b="1" i="1" spc="-15" dirty="0" smtClean="0">
                <a:cs typeface="Times New Roman"/>
              </a:rPr>
              <a:t>increase</a:t>
            </a:r>
            <a:r>
              <a:rPr lang="en-US" i="1" spc="-15" dirty="0" smtClean="0">
                <a:cs typeface="Times New Roman"/>
              </a:rPr>
              <a:t> </a:t>
            </a:r>
            <a:r>
              <a:rPr lang="en-US" i="1" spc="-10" dirty="0" smtClean="0">
                <a:cs typeface="Times New Roman"/>
              </a:rPr>
              <a:t>in population in the next 5</a:t>
            </a:r>
            <a:r>
              <a:rPr lang="en-US" i="1" spc="210" dirty="0" smtClean="0">
                <a:cs typeface="Times New Roman"/>
              </a:rPr>
              <a:t> </a:t>
            </a:r>
            <a:r>
              <a:rPr lang="en-US" i="1" spc="-10" dirty="0" smtClean="0">
                <a:cs typeface="Times New Roman"/>
              </a:rPr>
              <a:t>years?</a:t>
            </a:r>
            <a:endParaRPr lang="en-US" dirty="0" smtClean="0">
              <a:cs typeface="Times New Roman"/>
            </a:endParaRPr>
          </a:p>
          <a:p>
            <a:pPr marL="450850" indent="-109220">
              <a:lnSpc>
                <a:spcPct val="100000"/>
              </a:lnSpc>
              <a:spcBef>
                <a:spcPts val="635"/>
              </a:spcBef>
              <a:buFont typeface="Times New Roman"/>
              <a:buChar char="•"/>
              <a:tabLst>
                <a:tab pos="451484" algn="l"/>
              </a:tabLst>
            </a:pPr>
            <a:r>
              <a:rPr lang="en-US" i="1" spc="-10" dirty="0" smtClean="0">
                <a:cs typeface="Times New Roman"/>
              </a:rPr>
              <a:t>Is the </a:t>
            </a:r>
            <a:r>
              <a:rPr lang="en-US" i="1" spc="-15" dirty="0" smtClean="0">
                <a:cs typeface="Times New Roman"/>
              </a:rPr>
              <a:t>current </a:t>
            </a:r>
            <a:r>
              <a:rPr lang="en-US" b="1" i="1" spc="-15" dirty="0" smtClean="0">
                <a:cs typeface="Times New Roman"/>
              </a:rPr>
              <a:t>decrease</a:t>
            </a:r>
            <a:r>
              <a:rPr lang="en-US" i="1" spc="-15" dirty="0" smtClean="0">
                <a:cs typeface="Times New Roman"/>
              </a:rPr>
              <a:t> </a:t>
            </a:r>
            <a:r>
              <a:rPr lang="en-US" i="1" spc="-10" dirty="0" smtClean="0">
                <a:cs typeface="Times New Roman"/>
              </a:rPr>
              <a:t>in sales a one-off </a:t>
            </a:r>
            <a:r>
              <a:rPr lang="en-US" i="1" spc="-15" dirty="0" smtClean="0">
                <a:cs typeface="Times New Roman"/>
              </a:rPr>
              <a:t>occurrence </a:t>
            </a:r>
            <a:r>
              <a:rPr lang="en-US" i="1" spc="-5" dirty="0" smtClean="0">
                <a:cs typeface="Times New Roman"/>
              </a:rPr>
              <a:t>or </a:t>
            </a:r>
            <a:r>
              <a:rPr lang="en-US" i="1" spc="-10" dirty="0" smtClean="0">
                <a:cs typeface="Times New Roman"/>
              </a:rPr>
              <a:t>does it occur</a:t>
            </a:r>
            <a:r>
              <a:rPr lang="en-US" i="1" spc="275" dirty="0" smtClean="0">
                <a:cs typeface="Times New Roman"/>
              </a:rPr>
              <a:t> </a:t>
            </a:r>
            <a:r>
              <a:rPr lang="en-US" i="1" spc="-15" dirty="0" smtClean="0">
                <a:cs typeface="Times New Roman"/>
              </a:rPr>
              <a:t>regularly?</a:t>
            </a:r>
            <a:endParaRPr lang="en-US" dirty="0">
              <a:cs typeface="Times New Roman"/>
            </a:endParaRPr>
          </a:p>
        </p:txBody>
      </p:sp>
      <p:sp>
        <p:nvSpPr>
          <p:cNvPr id="7" name="Rectangle 6"/>
          <p:cNvSpPr/>
          <p:nvPr/>
        </p:nvSpPr>
        <p:spPr>
          <a:xfrm>
            <a:off x="6791066" y="5694172"/>
            <a:ext cx="2338917" cy="461665"/>
          </a:xfrm>
          <a:prstGeom prst="rect">
            <a:avLst/>
          </a:prstGeom>
        </p:spPr>
        <p:txBody>
          <a:bodyPr wrap="square">
            <a:spAutoFit/>
          </a:bodyPr>
          <a:lstStyle/>
          <a:p>
            <a:r>
              <a:rPr lang="en-US" sz="600" dirty="0"/>
              <a:t>Sun, </a:t>
            </a:r>
            <a:r>
              <a:rPr lang="en-US" sz="600" dirty="0" err="1"/>
              <a:t>Ruping</a:t>
            </a:r>
            <a:r>
              <a:rPr lang="en-US" sz="600" dirty="0"/>
              <a:t> &amp; Fu, </a:t>
            </a:r>
            <a:r>
              <a:rPr lang="en-US" sz="600" dirty="0" err="1"/>
              <a:t>Xuping</a:t>
            </a:r>
            <a:r>
              <a:rPr lang="en-US" sz="600" dirty="0"/>
              <a:t> &amp; </a:t>
            </a:r>
            <a:r>
              <a:rPr lang="en-US" sz="600" dirty="0" err="1"/>
              <a:t>Guo</a:t>
            </a:r>
            <a:r>
              <a:rPr lang="en-US" sz="600" dirty="0"/>
              <a:t>, </a:t>
            </a:r>
            <a:r>
              <a:rPr lang="en-US" sz="600" dirty="0" err="1"/>
              <a:t>Fenghua</a:t>
            </a:r>
            <a:r>
              <a:rPr lang="en-US" sz="600" dirty="0"/>
              <a:t> &amp; Ma, </a:t>
            </a:r>
            <a:r>
              <a:rPr lang="en-US" sz="600" dirty="0" err="1"/>
              <a:t>Zhaorong</a:t>
            </a:r>
            <a:r>
              <a:rPr lang="en-US" sz="600" dirty="0"/>
              <a:t> &amp; </a:t>
            </a:r>
            <a:r>
              <a:rPr lang="en-US" sz="600" dirty="0" err="1"/>
              <a:t>Goulbourne</a:t>
            </a:r>
            <a:r>
              <a:rPr lang="en-US" sz="600" dirty="0"/>
              <a:t>, Chris &amp; Jiang, Mei &amp; Li, Yao &amp; </a:t>
            </a:r>
            <a:r>
              <a:rPr lang="en-US" sz="600" dirty="0" err="1"/>
              <a:t>Xie</a:t>
            </a:r>
            <a:r>
              <a:rPr lang="en-US" sz="600" dirty="0"/>
              <a:t>, </a:t>
            </a:r>
            <a:r>
              <a:rPr lang="en-US" sz="600" dirty="0" err="1"/>
              <a:t>yi</a:t>
            </a:r>
            <a:r>
              <a:rPr lang="en-US" sz="600" dirty="0"/>
              <a:t> &amp; Mao, </a:t>
            </a:r>
            <a:r>
              <a:rPr lang="en-US" sz="600" dirty="0" err="1"/>
              <a:t>Yumin</a:t>
            </a:r>
            <a:r>
              <a:rPr lang="en-US" sz="600" dirty="0"/>
              <a:t>. (2009). A strategy for meta-analysis of short time series microarray datasets. Frontiers in bioscience : a journal and virtual </a:t>
            </a:r>
            <a:r>
              <a:rPr lang="en-US" sz="600" dirty="0" smtClean="0"/>
              <a:t>library</a:t>
            </a:r>
            <a:endParaRPr lang="en-US" sz="600" dirty="0"/>
          </a:p>
        </p:txBody>
      </p:sp>
    </p:spTree>
    <p:extLst>
      <p:ext uri="{BB962C8B-B14F-4D97-AF65-F5344CB8AC3E}">
        <p14:creationId xmlns:p14="http://schemas.microsoft.com/office/powerpoint/2010/main" val="3092356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0"/>
            <a:ext cx="7679483" cy="1143000"/>
          </a:xfrm>
        </p:spPr>
        <p:txBody>
          <a:bodyPr/>
          <a:lstStyle/>
          <a:p>
            <a:r>
              <a:rPr lang="en-US" dirty="0" smtClean="0"/>
              <a:t>Time Series Analysis</a:t>
            </a:r>
            <a:endParaRPr lang="en-US" dirty="0"/>
          </a:p>
        </p:txBody>
      </p:sp>
      <p:sp>
        <p:nvSpPr>
          <p:cNvPr id="3" name="Content Placeholder 2"/>
          <p:cNvSpPr>
            <a:spLocks noGrp="1"/>
          </p:cNvSpPr>
          <p:nvPr>
            <p:ph idx="1"/>
          </p:nvPr>
        </p:nvSpPr>
        <p:spPr>
          <a:xfrm>
            <a:off x="313509" y="984061"/>
            <a:ext cx="8612777" cy="5717177"/>
          </a:xfrm>
        </p:spPr>
        <p:txBody>
          <a:bodyPr>
            <a:normAutofit fontScale="47500" lnSpcReduction="20000"/>
          </a:bodyPr>
          <a:lstStyle/>
          <a:p>
            <a:r>
              <a:rPr lang="en-US" dirty="0" smtClean="0"/>
              <a:t>Time </a:t>
            </a:r>
            <a:r>
              <a:rPr lang="en-US" dirty="0"/>
              <a:t>Series </a:t>
            </a:r>
            <a:r>
              <a:rPr lang="en-US" dirty="0" smtClean="0"/>
              <a:t>Decomposition</a:t>
            </a:r>
          </a:p>
          <a:p>
            <a:pPr lvl="1"/>
            <a:r>
              <a:rPr lang="en-US" dirty="0"/>
              <a:t>Trend component: long term trend</a:t>
            </a:r>
          </a:p>
          <a:p>
            <a:pPr lvl="1"/>
            <a:r>
              <a:rPr lang="en-US" dirty="0" smtClean="0"/>
              <a:t>Seasonal </a:t>
            </a:r>
            <a:r>
              <a:rPr lang="en-US" dirty="0"/>
              <a:t>component: seasonal variation</a:t>
            </a:r>
          </a:p>
          <a:p>
            <a:pPr lvl="1"/>
            <a:r>
              <a:rPr lang="en-US" dirty="0" smtClean="0"/>
              <a:t>Cyclical </a:t>
            </a:r>
            <a:r>
              <a:rPr lang="en-US" dirty="0"/>
              <a:t>component: repeated but non-periodic </a:t>
            </a:r>
            <a:r>
              <a:rPr lang="en-US" dirty="0" smtClean="0"/>
              <a:t>fluctuations</a:t>
            </a:r>
            <a:endParaRPr lang="en-US" dirty="0"/>
          </a:p>
          <a:p>
            <a:pPr lvl="1"/>
            <a:r>
              <a:rPr lang="en-US" dirty="0" smtClean="0"/>
              <a:t>Irregular </a:t>
            </a:r>
            <a:r>
              <a:rPr lang="en-US" dirty="0"/>
              <a:t>component: the residuals</a:t>
            </a:r>
          </a:p>
          <a:p>
            <a:r>
              <a:rPr lang="en-US" dirty="0"/>
              <a:t>Time Series </a:t>
            </a:r>
            <a:r>
              <a:rPr lang="en-US" dirty="0" smtClean="0"/>
              <a:t>Forecasting - to </a:t>
            </a:r>
            <a:r>
              <a:rPr lang="en-US" dirty="0"/>
              <a:t>forecast future events based on known past </a:t>
            </a:r>
            <a:r>
              <a:rPr lang="en-US" dirty="0" smtClean="0"/>
              <a:t>data</a:t>
            </a:r>
          </a:p>
          <a:p>
            <a:pPr lvl="1"/>
            <a:r>
              <a:rPr lang="en-US" dirty="0"/>
              <a:t>Autoregressive moving average (ARMA)</a:t>
            </a:r>
          </a:p>
          <a:p>
            <a:pPr lvl="1"/>
            <a:r>
              <a:rPr lang="en-US" dirty="0"/>
              <a:t>Autoregressive </a:t>
            </a:r>
            <a:r>
              <a:rPr lang="en-US" dirty="0" smtClean="0"/>
              <a:t>integrated </a:t>
            </a:r>
            <a:r>
              <a:rPr lang="en-US" dirty="0"/>
              <a:t>moving average (ARIMA</a:t>
            </a:r>
            <a:r>
              <a:rPr lang="en-US" dirty="0" smtClean="0"/>
              <a:t>)</a:t>
            </a:r>
          </a:p>
          <a:p>
            <a:r>
              <a:rPr lang="en-US" dirty="0" smtClean="0"/>
              <a:t>Time </a:t>
            </a:r>
            <a:r>
              <a:rPr lang="en-US" dirty="0"/>
              <a:t>Series </a:t>
            </a:r>
            <a:r>
              <a:rPr lang="en-US" dirty="0" smtClean="0"/>
              <a:t>Clustering - to </a:t>
            </a:r>
            <a:r>
              <a:rPr lang="en-US" dirty="0"/>
              <a:t>partition time series data into groups based on similarity </a:t>
            </a:r>
            <a:r>
              <a:rPr lang="en-US" dirty="0" smtClean="0"/>
              <a:t>or distance</a:t>
            </a:r>
            <a:r>
              <a:rPr lang="en-US" dirty="0"/>
              <a:t>, so that time series in the same cluster are similar</a:t>
            </a:r>
          </a:p>
          <a:p>
            <a:pPr lvl="1"/>
            <a:r>
              <a:rPr lang="en-US" dirty="0" smtClean="0"/>
              <a:t>Measure </a:t>
            </a:r>
            <a:r>
              <a:rPr lang="en-US" dirty="0"/>
              <a:t>of distance/dissimilarity</a:t>
            </a:r>
          </a:p>
          <a:p>
            <a:pPr lvl="1"/>
            <a:r>
              <a:rPr lang="en-US" dirty="0" smtClean="0"/>
              <a:t>Euclidean </a:t>
            </a:r>
            <a:r>
              <a:rPr lang="en-US" dirty="0"/>
              <a:t>distance</a:t>
            </a:r>
          </a:p>
          <a:p>
            <a:pPr lvl="1"/>
            <a:r>
              <a:rPr lang="en-US" dirty="0" smtClean="0"/>
              <a:t>Manhattan </a:t>
            </a:r>
            <a:r>
              <a:rPr lang="en-US" dirty="0"/>
              <a:t>distance</a:t>
            </a:r>
          </a:p>
          <a:p>
            <a:pPr lvl="1"/>
            <a:r>
              <a:rPr lang="en-US" dirty="0" smtClean="0"/>
              <a:t>Maximum </a:t>
            </a:r>
            <a:r>
              <a:rPr lang="en-US" dirty="0"/>
              <a:t>norm</a:t>
            </a:r>
          </a:p>
          <a:p>
            <a:pPr lvl="1"/>
            <a:r>
              <a:rPr lang="en-US" dirty="0" smtClean="0"/>
              <a:t>Hamming </a:t>
            </a:r>
            <a:r>
              <a:rPr lang="en-US" dirty="0"/>
              <a:t>distance</a:t>
            </a:r>
          </a:p>
          <a:p>
            <a:pPr lvl="1"/>
            <a:r>
              <a:rPr lang="en-US" dirty="0" smtClean="0"/>
              <a:t>The </a:t>
            </a:r>
            <a:r>
              <a:rPr lang="en-US" dirty="0"/>
              <a:t>angle between two vectors (inner product)</a:t>
            </a:r>
          </a:p>
          <a:p>
            <a:pPr lvl="1"/>
            <a:r>
              <a:rPr lang="en-US" dirty="0" smtClean="0"/>
              <a:t>Dynamic </a:t>
            </a:r>
            <a:r>
              <a:rPr lang="en-US" dirty="0"/>
              <a:t>Time Warping (DTW) distance</a:t>
            </a:r>
          </a:p>
          <a:p>
            <a:r>
              <a:rPr lang="en-US" dirty="0"/>
              <a:t>Time Series </a:t>
            </a:r>
            <a:r>
              <a:rPr lang="en-US" dirty="0" smtClean="0"/>
              <a:t>Classification- to </a:t>
            </a:r>
            <a:r>
              <a:rPr lang="en-US" dirty="0"/>
              <a:t>build a </a:t>
            </a:r>
            <a:r>
              <a:rPr lang="en-US" dirty="0" smtClean="0"/>
              <a:t>classification model </a:t>
            </a:r>
            <a:r>
              <a:rPr lang="en-US" dirty="0"/>
              <a:t>based on labelled time </a:t>
            </a:r>
            <a:r>
              <a:rPr lang="en-US" dirty="0" smtClean="0"/>
              <a:t>series and </a:t>
            </a:r>
            <a:r>
              <a:rPr lang="en-US" dirty="0"/>
              <a:t>then use the model to predict the </a:t>
            </a:r>
            <a:r>
              <a:rPr lang="en-US" dirty="0" smtClean="0"/>
              <a:t>label </a:t>
            </a:r>
            <a:r>
              <a:rPr lang="en-US" dirty="0"/>
              <a:t>of </a:t>
            </a:r>
            <a:r>
              <a:rPr lang="en-US" dirty="0" smtClean="0"/>
              <a:t>unlabeled time series</a:t>
            </a:r>
            <a:endParaRPr lang="en-US" dirty="0"/>
          </a:p>
          <a:p>
            <a:r>
              <a:rPr lang="en-US" dirty="0"/>
              <a:t>Feature Extraction</a:t>
            </a:r>
          </a:p>
          <a:p>
            <a:pPr lvl="1"/>
            <a:r>
              <a:rPr lang="en-US" dirty="0" smtClean="0"/>
              <a:t>Singular Value Decomposition (SVD)</a:t>
            </a:r>
          </a:p>
          <a:p>
            <a:pPr lvl="1"/>
            <a:r>
              <a:rPr lang="en-US" dirty="0" smtClean="0"/>
              <a:t>Discrete Fourier Transform (DFT)</a:t>
            </a:r>
          </a:p>
          <a:p>
            <a:pPr lvl="1"/>
            <a:r>
              <a:rPr lang="en-US" dirty="0" smtClean="0"/>
              <a:t>Discrete Wavelet Transform (DWT)</a:t>
            </a:r>
          </a:p>
          <a:p>
            <a:pPr lvl="1"/>
            <a:r>
              <a:rPr lang="en-US" dirty="0" smtClean="0"/>
              <a:t>Piecewise Aggregate Approximation (PAA)</a:t>
            </a:r>
          </a:p>
          <a:p>
            <a:pPr lvl="1"/>
            <a:r>
              <a:rPr lang="en-US" dirty="0" smtClean="0"/>
              <a:t>Perpetually </a:t>
            </a:r>
            <a:r>
              <a:rPr lang="en-US" dirty="0"/>
              <a:t>Important Points (PIP)</a:t>
            </a:r>
          </a:p>
          <a:p>
            <a:pPr lvl="1"/>
            <a:r>
              <a:rPr lang="en-US" dirty="0" smtClean="0"/>
              <a:t>Piecewise </a:t>
            </a:r>
            <a:r>
              <a:rPr lang="en-US" dirty="0"/>
              <a:t>Linear Representation</a:t>
            </a:r>
          </a:p>
          <a:p>
            <a:pPr lvl="1"/>
            <a:r>
              <a:rPr lang="en-US" dirty="0" smtClean="0"/>
              <a:t>Symbolic </a:t>
            </a:r>
            <a:r>
              <a:rPr lang="en-US" dirty="0"/>
              <a:t>Representation</a:t>
            </a:r>
          </a:p>
        </p:txBody>
      </p:sp>
    </p:spTree>
    <p:extLst>
      <p:ext uri="{BB962C8B-B14F-4D97-AF65-F5344CB8AC3E}">
        <p14:creationId xmlns:p14="http://schemas.microsoft.com/office/powerpoint/2010/main" val="3348002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55"/>
            <a:ext cx="7679483" cy="1143000"/>
          </a:xfrm>
        </p:spPr>
        <p:txBody>
          <a:bodyPr/>
          <a:lstStyle/>
          <a:p>
            <a:r>
              <a:rPr lang="en-US" dirty="0" smtClean="0"/>
              <a:t>Network Graphs</a:t>
            </a:r>
            <a:endParaRPr lang="en-US" dirty="0"/>
          </a:p>
        </p:txBody>
      </p:sp>
      <p:sp>
        <p:nvSpPr>
          <p:cNvPr id="4" name="Rectangle 3"/>
          <p:cNvSpPr/>
          <p:nvPr/>
        </p:nvSpPr>
        <p:spPr>
          <a:xfrm>
            <a:off x="2" y="4913885"/>
            <a:ext cx="9143998" cy="1618178"/>
          </a:xfrm>
          <a:prstGeom prst="rect">
            <a:avLst/>
          </a:prstGeom>
        </p:spPr>
        <p:txBody>
          <a:bodyPr wrap="square">
            <a:spAutoFit/>
          </a:bodyPr>
          <a:lstStyle/>
          <a:p>
            <a:pPr marL="12700">
              <a:lnSpc>
                <a:spcPct val="100000"/>
              </a:lnSpc>
              <a:spcBef>
                <a:spcPts val="630"/>
              </a:spcBef>
            </a:pPr>
            <a:r>
              <a:rPr lang="en-US" spc="-10" dirty="0">
                <a:cs typeface="Times New Roman"/>
              </a:rPr>
              <a:t>Sample questions may</a:t>
            </a:r>
            <a:r>
              <a:rPr lang="en-US" dirty="0">
                <a:cs typeface="Times New Roman"/>
              </a:rPr>
              <a:t> </a:t>
            </a:r>
            <a:r>
              <a:rPr lang="en-US" spc="-10" dirty="0">
                <a:cs typeface="Times New Roman"/>
              </a:rPr>
              <a:t>include:</a:t>
            </a:r>
            <a:endParaRPr lang="en-US" dirty="0">
              <a:cs typeface="Times New Roman"/>
            </a:endParaRPr>
          </a:p>
          <a:p>
            <a:pPr marL="441959" indent="-100330">
              <a:lnSpc>
                <a:spcPct val="100000"/>
              </a:lnSpc>
              <a:spcBef>
                <a:spcPts val="630"/>
              </a:spcBef>
              <a:buFont typeface="Times New Roman"/>
              <a:buChar char="•"/>
              <a:tabLst>
                <a:tab pos="451484" algn="l"/>
              </a:tabLst>
            </a:pPr>
            <a:r>
              <a:rPr lang="en-US" i="1" spc="-10" dirty="0">
                <a:cs typeface="Times New Roman"/>
              </a:rPr>
              <a:t>How can </a:t>
            </a:r>
            <a:r>
              <a:rPr lang="en-US" i="1" spc="-5" dirty="0">
                <a:cs typeface="Times New Roman"/>
              </a:rPr>
              <a:t>I </a:t>
            </a:r>
            <a:r>
              <a:rPr lang="en-US" i="1" spc="-10" dirty="0">
                <a:cs typeface="Times New Roman"/>
              </a:rPr>
              <a:t>identify influencers within a </a:t>
            </a:r>
            <a:r>
              <a:rPr lang="en-US" i="1" spc="-20" dirty="0">
                <a:cs typeface="Times New Roman"/>
              </a:rPr>
              <a:t>large group </a:t>
            </a:r>
            <a:r>
              <a:rPr lang="en-US" i="1" spc="-5" dirty="0">
                <a:cs typeface="Times New Roman"/>
              </a:rPr>
              <a:t>of</a:t>
            </a:r>
            <a:r>
              <a:rPr lang="en-US" i="1" spc="200" dirty="0">
                <a:cs typeface="Times New Roman"/>
              </a:rPr>
              <a:t> </a:t>
            </a:r>
            <a:r>
              <a:rPr lang="en-US" i="1" spc="-10" dirty="0">
                <a:cs typeface="Times New Roman"/>
              </a:rPr>
              <a:t>users?</a:t>
            </a:r>
            <a:endParaRPr lang="en-US" dirty="0">
              <a:cs typeface="Times New Roman"/>
            </a:endParaRPr>
          </a:p>
          <a:p>
            <a:pPr marL="441959" indent="-100330">
              <a:lnSpc>
                <a:spcPct val="100000"/>
              </a:lnSpc>
              <a:spcBef>
                <a:spcPts val="630"/>
              </a:spcBef>
              <a:buFont typeface="Times New Roman"/>
              <a:buChar char="•"/>
              <a:tabLst>
                <a:tab pos="451484" algn="l"/>
              </a:tabLst>
            </a:pPr>
            <a:r>
              <a:rPr lang="en-US" i="1" spc="-25" dirty="0">
                <a:cs typeface="Times New Roman"/>
              </a:rPr>
              <a:t>Are </a:t>
            </a:r>
            <a:r>
              <a:rPr lang="en-US" i="1" spc="-10" dirty="0">
                <a:cs typeface="Times New Roman"/>
              </a:rPr>
              <a:t>two individuals </a:t>
            </a:r>
            <a:r>
              <a:rPr lang="en-US" i="1" spc="-15" dirty="0">
                <a:cs typeface="Times New Roman"/>
              </a:rPr>
              <a:t>related </a:t>
            </a:r>
            <a:r>
              <a:rPr lang="en-US" i="1" spc="-10" dirty="0">
                <a:cs typeface="Times New Roman"/>
              </a:rPr>
              <a:t>to each other via a long chain </a:t>
            </a:r>
            <a:r>
              <a:rPr lang="en-US" i="1" spc="-5" dirty="0">
                <a:cs typeface="Times New Roman"/>
              </a:rPr>
              <a:t>of</a:t>
            </a:r>
            <a:r>
              <a:rPr lang="en-US" i="1" spc="235" dirty="0">
                <a:cs typeface="Times New Roman"/>
              </a:rPr>
              <a:t> </a:t>
            </a:r>
            <a:r>
              <a:rPr lang="en-US" i="1" spc="-10" dirty="0">
                <a:cs typeface="Times New Roman"/>
              </a:rPr>
              <a:t>ancestry?</a:t>
            </a:r>
            <a:endParaRPr lang="en-US" dirty="0">
              <a:cs typeface="Times New Roman"/>
            </a:endParaRPr>
          </a:p>
          <a:p>
            <a:pPr marL="441959" marR="187960" indent="-100330">
              <a:lnSpc>
                <a:spcPts val="1660"/>
              </a:lnSpc>
              <a:spcBef>
                <a:spcPts val="755"/>
              </a:spcBef>
              <a:buFont typeface="Times New Roman"/>
              <a:buChar char="•"/>
              <a:tabLst>
                <a:tab pos="451484" algn="l"/>
              </a:tabLst>
            </a:pPr>
            <a:r>
              <a:rPr lang="en-US" i="1" spc="-10" dirty="0">
                <a:cs typeface="Times New Roman"/>
              </a:rPr>
              <a:t>How can </a:t>
            </a:r>
            <a:r>
              <a:rPr lang="en-US" i="1" spc="-5" dirty="0">
                <a:cs typeface="Times New Roman"/>
              </a:rPr>
              <a:t>I </a:t>
            </a:r>
            <a:r>
              <a:rPr lang="en-US" i="1" spc="-10" dirty="0">
                <a:cs typeface="Times New Roman"/>
              </a:rPr>
              <a:t>identify interaction patterns among a very </a:t>
            </a:r>
            <a:r>
              <a:rPr lang="en-US" i="1" spc="-20" dirty="0">
                <a:cs typeface="Times New Roman"/>
              </a:rPr>
              <a:t>large </a:t>
            </a:r>
            <a:r>
              <a:rPr lang="en-US" i="1" spc="-10" dirty="0">
                <a:cs typeface="Times New Roman"/>
              </a:rPr>
              <a:t>number </a:t>
            </a:r>
            <a:r>
              <a:rPr lang="en-US" i="1" spc="-5" dirty="0">
                <a:cs typeface="Times New Roman"/>
              </a:rPr>
              <a:t>of </a:t>
            </a:r>
            <a:r>
              <a:rPr lang="en-US" i="1" spc="-15" dirty="0">
                <a:cs typeface="Times New Roman"/>
              </a:rPr>
              <a:t>protein-to-  protein</a:t>
            </a:r>
            <a:r>
              <a:rPr lang="en-US" i="1" spc="-55" dirty="0">
                <a:cs typeface="Times New Roman"/>
              </a:rPr>
              <a:t> </a:t>
            </a:r>
            <a:r>
              <a:rPr lang="en-US" i="1" spc="-10" dirty="0">
                <a:cs typeface="Times New Roman"/>
              </a:rPr>
              <a:t>interactions?</a:t>
            </a:r>
            <a:endParaRPr lang="en-US" dirty="0">
              <a:cs typeface="Times New Roman"/>
            </a:endParaRPr>
          </a:p>
        </p:txBody>
      </p:sp>
      <p:sp>
        <p:nvSpPr>
          <p:cNvPr id="5" name="object 2"/>
          <p:cNvSpPr/>
          <p:nvPr/>
        </p:nvSpPr>
        <p:spPr>
          <a:xfrm>
            <a:off x="5192019" y="951972"/>
            <a:ext cx="3844030" cy="3760830"/>
          </a:xfrm>
          <a:prstGeom prst="rect">
            <a:avLst/>
          </a:prstGeom>
          <a:blipFill>
            <a:blip r:embed="rId2" cstate="print"/>
            <a:stretch>
              <a:fillRect/>
            </a:stretch>
          </a:blipFill>
        </p:spPr>
        <p:txBody>
          <a:bodyPr wrap="square" lIns="0" tIns="0" rIns="0" bIns="0" rtlCol="0"/>
          <a:lstStyle/>
          <a:p>
            <a:endParaRPr/>
          </a:p>
        </p:txBody>
      </p:sp>
      <p:sp>
        <p:nvSpPr>
          <p:cNvPr id="6" name="Rectangle 5"/>
          <p:cNvSpPr/>
          <p:nvPr/>
        </p:nvSpPr>
        <p:spPr>
          <a:xfrm>
            <a:off x="5408077" y="4759996"/>
            <a:ext cx="3812002" cy="307777"/>
          </a:xfrm>
          <a:prstGeom prst="rect">
            <a:avLst/>
          </a:prstGeom>
        </p:spPr>
        <p:txBody>
          <a:bodyPr wrap="square">
            <a:spAutoFit/>
          </a:bodyPr>
          <a:lstStyle/>
          <a:p>
            <a:r>
              <a:rPr lang="en-US" sz="1400" dirty="0"/>
              <a:t>Figure 8.18 An example of a social network graph.</a:t>
            </a:r>
          </a:p>
        </p:txBody>
      </p:sp>
      <p:pic>
        <p:nvPicPr>
          <p:cNvPr id="7" name="Picture 6"/>
          <p:cNvPicPr>
            <a:picLocks noChangeAspect="1"/>
          </p:cNvPicPr>
          <p:nvPr/>
        </p:nvPicPr>
        <p:blipFill>
          <a:blip r:embed="rId3"/>
          <a:stretch>
            <a:fillRect/>
          </a:stretch>
        </p:blipFill>
        <p:spPr>
          <a:xfrm>
            <a:off x="2" y="1076012"/>
            <a:ext cx="5016498" cy="3263107"/>
          </a:xfrm>
          <a:prstGeom prst="rect">
            <a:avLst/>
          </a:prstGeom>
        </p:spPr>
      </p:pic>
      <p:sp>
        <p:nvSpPr>
          <p:cNvPr id="8" name="Rectangle 7"/>
          <p:cNvSpPr/>
          <p:nvPr/>
        </p:nvSpPr>
        <p:spPr>
          <a:xfrm>
            <a:off x="537609" y="4318724"/>
            <a:ext cx="3812002" cy="523220"/>
          </a:xfrm>
          <a:prstGeom prst="rect">
            <a:avLst/>
          </a:prstGeom>
        </p:spPr>
        <p:txBody>
          <a:bodyPr wrap="square">
            <a:spAutoFit/>
          </a:bodyPr>
          <a:lstStyle/>
          <a:p>
            <a:r>
              <a:rPr lang="en-US" sz="1400" dirty="0" smtClean="0"/>
              <a:t>An </a:t>
            </a:r>
            <a:r>
              <a:rPr lang="en-US" sz="1400" dirty="0"/>
              <a:t>example of a </a:t>
            </a:r>
            <a:r>
              <a:rPr lang="en-US" sz="1400" dirty="0" smtClean="0"/>
              <a:t>using a graph to calculate platform reliability.</a:t>
            </a:r>
            <a:endParaRPr lang="en-US" sz="1400" dirty="0"/>
          </a:p>
        </p:txBody>
      </p:sp>
    </p:spTree>
    <p:extLst>
      <p:ext uri="{BB962C8B-B14F-4D97-AF65-F5344CB8AC3E}">
        <p14:creationId xmlns:p14="http://schemas.microsoft.com/office/powerpoint/2010/main" val="2270416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221"/>
            <a:ext cx="7679483" cy="1143000"/>
          </a:xfrm>
        </p:spPr>
        <p:txBody>
          <a:bodyPr/>
          <a:lstStyle/>
          <a:p>
            <a:r>
              <a:rPr lang="en-US" dirty="0" smtClean="0"/>
              <a:t>Spatial Data Mapping</a:t>
            </a:r>
            <a:endParaRPr lang="en-US" dirty="0"/>
          </a:p>
        </p:txBody>
      </p:sp>
      <p:sp>
        <p:nvSpPr>
          <p:cNvPr id="4" name="Rectangle 3"/>
          <p:cNvSpPr/>
          <p:nvPr/>
        </p:nvSpPr>
        <p:spPr>
          <a:xfrm>
            <a:off x="0" y="4868643"/>
            <a:ext cx="9144000" cy="1618178"/>
          </a:xfrm>
          <a:prstGeom prst="rect">
            <a:avLst/>
          </a:prstGeom>
        </p:spPr>
        <p:txBody>
          <a:bodyPr wrap="square">
            <a:spAutoFit/>
          </a:bodyPr>
          <a:lstStyle/>
          <a:p>
            <a:pPr marL="12700">
              <a:lnSpc>
                <a:spcPct val="100000"/>
              </a:lnSpc>
              <a:spcBef>
                <a:spcPts val="630"/>
              </a:spcBef>
            </a:pPr>
            <a:r>
              <a:rPr lang="en-US" spc="-10" dirty="0">
                <a:cs typeface="Times New Roman"/>
              </a:rPr>
              <a:t>Sample questions can</a:t>
            </a:r>
            <a:r>
              <a:rPr lang="en-US" spc="5" dirty="0">
                <a:cs typeface="Times New Roman"/>
              </a:rPr>
              <a:t> </a:t>
            </a:r>
            <a:r>
              <a:rPr lang="en-US" spc="-10" dirty="0">
                <a:cs typeface="Times New Roman"/>
              </a:rPr>
              <a:t>include:</a:t>
            </a:r>
            <a:endParaRPr lang="en-US" dirty="0">
              <a:cs typeface="Times New Roman"/>
            </a:endParaRPr>
          </a:p>
          <a:p>
            <a:pPr marL="441959" indent="-100330">
              <a:lnSpc>
                <a:spcPct val="100000"/>
              </a:lnSpc>
              <a:spcBef>
                <a:spcPts val="630"/>
              </a:spcBef>
              <a:buFont typeface="Times New Roman"/>
              <a:buChar char="•"/>
              <a:tabLst>
                <a:tab pos="451484" algn="l"/>
              </a:tabLst>
            </a:pPr>
            <a:r>
              <a:rPr lang="en-US" i="1" spc="-10" dirty="0">
                <a:cs typeface="Times New Roman"/>
              </a:rPr>
              <a:t>How many houses will </a:t>
            </a:r>
            <a:r>
              <a:rPr lang="en-US" i="1" spc="-5" dirty="0">
                <a:cs typeface="Times New Roman"/>
              </a:rPr>
              <a:t>be </a:t>
            </a:r>
            <a:r>
              <a:rPr lang="en-US" i="1" spc="-10" dirty="0">
                <a:cs typeface="Times New Roman"/>
              </a:rPr>
              <a:t>affected </a:t>
            </a:r>
            <a:r>
              <a:rPr lang="en-US" i="1" spc="-5" dirty="0">
                <a:cs typeface="Times New Roman"/>
              </a:rPr>
              <a:t>due </a:t>
            </a:r>
            <a:r>
              <a:rPr lang="en-US" i="1" spc="-10" dirty="0">
                <a:cs typeface="Times New Roman"/>
              </a:rPr>
              <a:t>to a </a:t>
            </a:r>
            <a:r>
              <a:rPr lang="en-US" i="1" spc="-20" dirty="0">
                <a:cs typeface="Times New Roman"/>
              </a:rPr>
              <a:t>road </a:t>
            </a:r>
            <a:r>
              <a:rPr lang="en-US" i="1" spc="-10" dirty="0">
                <a:cs typeface="Times New Roman"/>
              </a:rPr>
              <a:t>widening</a:t>
            </a:r>
            <a:r>
              <a:rPr lang="en-US" i="1" spc="175" dirty="0">
                <a:cs typeface="Times New Roman"/>
              </a:rPr>
              <a:t> </a:t>
            </a:r>
            <a:r>
              <a:rPr lang="en-US" i="1" spc="-15" dirty="0">
                <a:cs typeface="Times New Roman"/>
              </a:rPr>
              <a:t>project?</a:t>
            </a:r>
            <a:endParaRPr lang="en-US" dirty="0">
              <a:cs typeface="Times New Roman"/>
            </a:endParaRPr>
          </a:p>
          <a:p>
            <a:pPr marL="441959" indent="-100330">
              <a:lnSpc>
                <a:spcPct val="100000"/>
              </a:lnSpc>
              <a:spcBef>
                <a:spcPts val="630"/>
              </a:spcBef>
              <a:buFont typeface="Times New Roman"/>
              <a:buChar char="•"/>
              <a:tabLst>
                <a:tab pos="451484" algn="l"/>
              </a:tabLst>
            </a:pPr>
            <a:r>
              <a:rPr lang="en-US" i="1" spc="-10" dirty="0">
                <a:cs typeface="Times New Roman"/>
              </a:rPr>
              <a:t>How far do customers have to commute in </a:t>
            </a:r>
            <a:r>
              <a:rPr lang="en-US" i="1" spc="-20" dirty="0">
                <a:cs typeface="Times New Roman"/>
              </a:rPr>
              <a:t>order </a:t>
            </a:r>
            <a:r>
              <a:rPr lang="en-US" i="1" spc="-10" dirty="0">
                <a:cs typeface="Times New Roman"/>
              </a:rPr>
              <a:t>to get to a</a:t>
            </a:r>
            <a:r>
              <a:rPr lang="en-US" i="1" spc="254" dirty="0">
                <a:cs typeface="Times New Roman"/>
              </a:rPr>
              <a:t> </a:t>
            </a:r>
            <a:r>
              <a:rPr lang="en-US" i="1" spc="-10" dirty="0">
                <a:cs typeface="Times New Roman"/>
              </a:rPr>
              <a:t>supermarket?</a:t>
            </a:r>
            <a:endParaRPr lang="en-US" dirty="0">
              <a:cs typeface="Times New Roman"/>
            </a:endParaRPr>
          </a:p>
          <a:p>
            <a:pPr marL="441959" marR="5080" indent="-100330">
              <a:lnSpc>
                <a:spcPts val="1660"/>
              </a:lnSpc>
              <a:spcBef>
                <a:spcPts val="755"/>
              </a:spcBef>
              <a:buFont typeface="Times New Roman"/>
              <a:buChar char="•"/>
              <a:tabLst>
                <a:tab pos="451484" algn="l"/>
              </a:tabLst>
            </a:pPr>
            <a:r>
              <a:rPr lang="en-US" i="1" spc="-20" dirty="0">
                <a:cs typeface="Times New Roman"/>
              </a:rPr>
              <a:t>Where </a:t>
            </a:r>
            <a:r>
              <a:rPr lang="en-US" i="1" spc="-25" dirty="0">
                <a:cs typeface="Times New Roman"/>
              </a:rPr>
              <a:t>are </a:t>
            </a:r>
            <a:r>
              <a:rPr lang="en-US" i="1" spc="-10" dirty="0">
                <a:cs typeface="Times New Roman"/>
              </a:rPr>
              <a:t>the high and low concentrations </a:t>
            </a:r>
            <a:r>
              <a:rPr lang="en-US" i="1" spc="-5" dirty="0">
                <a:cs typeface="Times New Roman"/>
              </a:rPr>
              <a:t>of </a:t>
            </a:r>
            <a:r>
              <a:rPr lang="en-US" i="1" spc="-10" dirty="0">
                <a:cs typeface="Times New Roman"/>
              </a:rPr>
              <a:t>a particular mineral based on  </a:t>
            </a:r>
            <a:r>
              <a:rPr lang="en-US" i="1" spc="-15" dirty="0">
                <a:cs typeface="Times New Roman"/>
              </a:rPr>
              <a:t>readings </a:t>
            </a:r>
            <a:r>
              <a:rPr lang="en-US" i="1" spc="-10" dirty="0">
                <a:cs typeface="Times New Roman"/>
              </a:rPr>
              <a:t>taken </a:t>
            </a:r>
            <a:r>
              <a:rPr lang="en-US" i="1" spc="-20" dirty="0">
                <a:cs typeface="Times New Roman"/>
              </a:rPr>
              <a:t>from </a:t>
            </a:r>
            <a:r>
              <a:rPr lang="en-US" i="1" spc="-10" dirty="0">
                <a:cs typeface="Times New Roman"/>
              </a:rPr>
              <a:t>a number </a:t>
            </a:r>
            <a:r>
              <a:rPr lang="en-US" i="1" spc="-5" dirty="0">
                <a:cs typeface="Times New Roman"/>
              </a:rPr>
              <a:t>of </a:t>
            </a:r>
            <a:r>
              <a:rPr lang="en-US" i="1" spc="-10" dirty="0">
                <a:cs typeface="Times New Roman"/>
              </a:rPr>
              <a:t>sample locations within an</a:t>
            </a:r>
            <a:r>
              <a:rPr lang="en-US" i="1" spc="200" dirty="0">
                <a:cs typeface="Times New Roman"/>
              </a:rPr>
              <a:t> </a:t>
            </a:r>
            <a:r>
              <a:rPr lang="en-US" i="1" spc="-20" dirty="0">
                <a:cs typeface="Times New Roman"/>
              </a:rPr>
              <a:t>area?</a:t>
            </a:r>
            <a:endParaRPr lang="en-US" dirty="0">
              <a:cs typeface="Times New Roman"/>
            </a:endParaRPr>
          </a:p>
        </p:txBody>
      </p:sp>
      <p:sp>
        <p:nvSpPr>
          <p:cNvPr id="5" name="object 9"/>
          <p:cNvSpPr/>
          <p:nvPr/>
        </p:nvSpPr>
        <p:spPr>
          <a:xfrm>
            <a:off x="218977" y="1054503"/>
            <a:ext cx="4659938" cy="3598643"/>
          </a:xfrm>
          <a:prstGeom prst="rect">
            <a:avLst/>
          </a:prstGeom>
          <a:blipFill>
            <a:blip r:embed="rId2" cstate="print"/>
            <a:stretch>
              <a:fillRect/>
            </a:stretch>
          </a:blipFill>
        </p:spPr>
        <p:txBody>
          <a:bodyPr wrap="square" lIns="0" tIns="0" rIns="0" bIns="0" rtlCol="0"/>
          <a:lstStyle/>
          <a:p>
            <a:endParaRPr/>
          </a:p>
        </p:txBody>
      </p:sp>
      <p:sp>
        <p:nvSpPr>
          <p:cNvPr id="7" name="Rectangle 6"/>
          <p:cNvSpPr/>
          <p:nvPr/>
        </p:nvSpPr>
        <p:spPr>
          <a:xfrm>
            <a:off x="359833" y="4653146"/>
            <a:ext cx="8657167" cy="276999"/>
          </a:xfrm>
          <a:prstGeom prst="rect">
            <a:avLst/>
          </a:prstGeom>
        </p:spPr>
        <p:txBody>
          <a:bodyPr wrap="square">
            <a:spAutoFit/>
          </a:bodyPr>
          <a:lstStyle/>
          <a:p>
            <a:r>
              <a:rPr lang="en-US" sz="1200" b="1" dirty="0"/>
              <a:t>Figure 8.19 </a:t>
            </a:r>
            <a:r>
              <a:rPr lang="en-US" sz="1200" dirty="0"/>
              <a:t>Spatial data analysis can be used for targeted </a:t>
            </a:r>
            <a:r>
              <a:rPr lang="en-US" sz="1200" dirty="0" smtClean="0"/>
              <a:t>marketing by a </a:t>
            </a:r>
            <a:r>
              <a:rPr lang="en-US" sz="1200" dirty="0"/>
              <a:t>supermarket is using spatial  analysis for targeted marketing</a:t>
            </a:r>
          </a:p>
        </p:txBody>
      </p:sp>
      <p:pic>
        <p:nvPicPr>
          <p:cNvPr id="3" name="Picture 2"/>
          <p:cNvPicPr>
            <a:picLocks noChangeAspect="1"/>
          </p:cNvPicPr>
          <p:nvPr/>
        </p:nvPicPr>
        <p:blipFill>
          <a:blip r:embed="rId3"/>
          <a:stretch>
            <a:fillRect/>
          </a:stretch>
        </p:blipFill>
        <p:spPr>
          <a:xfrm>
            <a:off x="4445001" y="931333"/>
            <a:ext cx="4699000" cy="3820584"/>
          </a:xfrm>
          <a:prstGeom prst="rect">
            <a:avLst/>
          </a:prstGeom>
        </p:spPr>
      </p:pic>
    </p:spTree>
    <p:extLst>
      <p:ext uri="{BB962C8B-B14F-4D97-AF65-F5344CB8AC3E}">
        <p14:creationId xmlns:p14="http://schemas.microsoft.com/office/powerpoint/2010/main" val="1201747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421158"/>
            <a:ext cx="8189505" cy="1143000"/>
          </a:xfrm>
        </p:spPr>
        <p:txBody>
          <a:bodyPr>
            <a:normAutofit fontScale="90000"/>
          </a:bodyPr>
          <a:lstStyle/>
          <a:p>
            <a:r>
              <a:rPr lang="en-US" dirty="0" smtClean="0"/>
              <a:t>Agenda 9/21 - </a:t>
            </a:r>
            <a:r>
              <a:rPr lang="en-US" dirty="0"/>
              <a:t>Big Data Analysis, Technology Concepts, and Techniques</a:t>
            </a:r>
            <a:br>
              <a:rPr lang="en-US" dirty="0"/>
            </a:br>
            <a:endParaRPr lang="en-US" dirty="0"/>
          </a:p>
        </p:txBody>
      </p:sp>
      <p:sp>
        <p:nvSpPr>
          <p:cNvPr id="3" name="Content Placeholder 2"/>
          <p:cNvSpPr>
            <a:spLocks noGrp="1"/>
          </p:cNvSpPr>
          <p:nvPr>
            <p:ph idx="1"/>
          </p:nvPr>
        </p:nvSpPr>
        <p:spPr>
          <a:xfrm>
            <a:off x="457200" y="1323443"/>
            <a:ext cx="8229600" cy="5306637"/>
          </a:xfrm>
        </p:spPr>
        <p:txBody>
          <a:bodyPr>
            <a:normAutofit fontScale="77500" lnSpcReduction="20000"/>
          </a:bodyPr>
          <a:lstStyle/>
          <a:p>
            <a:r>
              <a:rPr lang="en-US" dirty="0" smtClean="0"/>
              <a:t>Analysis Concepts: Models, EDA, CDA, Data Product, Statistics, Machine Learning, Data </a:t>
            </a:r>
            <a:r>
              <a:rPr lang="en-US" dirty="0" err="1" smtClean="0"/>
              <a:t>Munging</a:t>
            </a:r>
            <a:r>
              <a:rPr lang="en-US" dirty="0" smtClean="0"/>
              <a:t>,</a:t>
            </a:r>
          </a:p>
          <a:p>
            <a:r>
              <a:rPr lang="en-US" dirty="0" smtClean="0"/>
              <a:t>A</a:t>
            </a:r>
            <a:r>
              <a:rPr lang="en-US" dirty="0"/>
              <a:t>/B </a:t>
            </a:r>
            <a:r>
              <a:rPr lang="en-US" dirty="0" smtClean="0"/>
              <a:t>Testing </a:t>
            </a:r>
          </a:p>
          <a:p>
            <a:r>
              <a:rPr lang="en-US" dirty="0" smtClean="0"/>
              <a:t>Correlation and Regression</a:t>
            </a:r>
          </a:p>
          <a:p>
            <a:r>
              <a:rPr lang="en-US" dirty="0" smtClean="0"/>
              <a:t>Heat </a:t>
            </a:r>
            <a:r>
              <a:rPr lang="en-US" dirty="0"/>
              <a:t>Maps </a:t>
            </a:r>
            <a:endParaRPr lang="en-US" dirty="0" smtClean="0"/>
          </a:p>
          <a:p>
            <a:r>
              <a:rPr lang="en-US" dirty="0" smtClean="0"/>
              <a:t>Time </a:t>
            </a:r>
            <a:r>
              <a:rPr lang="en-US" dirty="0"/>
              <a:t>Series Analysis </a:t>
            </a:r>
            <a:endParaRPr lang="en-US" dirty="0" smtClean="0"/>
          </a:p>
          <a:p>
            <a:r>
              <a:rPr lang="en-US" dirty="0" smtClean="0"/>
              <a:t>Network </a:t>
            </a:r>
            <a:r>
              <a:rPr lang="en-US" dirty="0"/>
              <a:t>Analysis </a:t>
            </a:r>
            <a:endParaRPr lang="en-US" dirty="0" smtClean="0"/>
          </a:p>
          <a:p>
            <a:r>
              <a:rPr lang="en-US" dirty="0" smtClean="0"/>
              <a:t>Spatial </a:t>
            </a:r>
            <a:r>
              <a:rPr lang="en-US" dirty="0"/>
              <a:t>Data Analysis </a:t>
            </a:r>
          </a:p>
          <a:p>
            <a:r>
              <a:rPr lang="en-US" dirty="0" smtClean="0"/>
              <a:t>Classification</a:t>
            </a:r>
            <a:r>
              <a:rPr lang="en-US" dirty="0"/>
              <a:t> </a:t>
            </a:r>
            <a:r>
              <a:rPr lang="en-US" dirty="0" smtClean="0"/>
              <a:t>and Clustering </a:t>
            </a:r>
          </a:p>
          <a:p>
            <a:r>
              <a:rPr lang="en-US" dirty="0" smtClean="0"/>
              <a:t>Outlier </a:t>
            </a:r>
            <a:r>
              <a:rPr lang="en-US" dirty="0"/>
              <a:t>Detection Filtering (including collaborative filtering &amp; content-based filtering) </a:t>
            </a:r>
            <a:endParaRPr lang="en-US" dirty="0" smtClean="0"/>
          </a:p>
          <a:p>
            <a:r>
              <a:rPr lang="en-US" dirty="0" smtClean="0"/>
              <a:t>Natural </a:t>
            </a:r>
            <a:r>
              <a:rPr lang="en-US" dirty="0"/>
              <a:t>Language Processing </a:t>
            </a:r>
            <a:endParaRPr lang="en-US" dirty="0" smtClean="0"/>
          </a:p>
          <a:p>
            <a:r>
              <a:rPr lang="en-US" dirty="0" smtClean="0"/>
              <a:t>Sentiment Analysis</a:t>
            </a:r>
          </a:p>
          <a:p>
            <a:r>
              <a:rPr lang="en-US" dirty="0" smtClean="0"/>
              <a:t>Text </a:t>
            </a:r>
            <a:r>
              <a:rPr lang="en-US" dirty="0"/>
              <a:t>Analytics</a:t>
            </a:r>
          </a:p>
        </p:txBody>
      </p:sp>
    </p:spTree>
    <p:extLst>
      <p:ext uri="{BB962C8B-B14F-4D97-AF65-F5344CB8AC3E}">
        <p14:creationId xmlns:p14="http://schemas.microsoft.com/office/powerpoint/2010/main" val="12675429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Enterprise Technologies and Big Data Business Intelligence</a:t>
            </a:r>
            <a:endParaRPr lang="en-US" dirty="0"/>
          </a:p>
        </p:txBody>
      </p:sp>
      <p:sp>
        <p:nvSpPr>
          <p:cNvPr id="3" name="Content Placeholder 2"/>
          <p:cNvSpPr>
            <a:spLocks noGrp="1"/>
          </p:cNvSpPr>
          <p:nvPr>
            <p:ph idx="1"/>
          </p:nvPr>
        </p:nvSpPr>
        <p:spPr>
          <a:xfrm>
            <a:off x="457200" y="1546936"/>
            <a:ext cx="8229600" cy="5004782"/>
          </a:xfrm>
        </p:spPr>
        <p:txBody>
          <a:bodyPr>
            <a:normAutofit fontScale="62500" lnSpcReduction="20000"/>
          </a:bodyPr>
          <a:lstStyle/>
          <a:p>
            <a:pPr marL="0" indent="0">
              <a:buNone/>
            </a:pPr>
            <a:r>
              <a:rPr lang="en-US" dirty="0" smtClean="0"/>
              <a:t>BI Data </a:t>
            </a:r>
            <a:r>
              <a:rPr lang="en-US" dirty="0"/>
              <a:t>is collected from throughout the enterprise and </a:t>
            </a:r>
            <a:r>
              <a:rPr lang="en-US" dirty="0" smtClean="0"/>
              <a:t>warehoused </a:t>
            </a:r>
            <a:r>
              <a:rPr lang="en-US" dirty="0"/>
              <a:t>in a </a:t>
            </a:r>
            <a:r>
              <a:rPr lang="en-US" b="1" dirty="0"/>
              <a:t>data </a:t>
            </a:r>
            <a:r>
              <a:rPr lang="en-US" b="1" dirty="0" smtClean="0"/>
              <a:t>warehouse</a:t>
            </a:r>
            <a:r>
              <a:rPr lang="en-US" dirty="0" smtClean="0"/>
              <a:t>, analytical </a:t>
            </a:r>
            <a:r>
              <a:rPr lang="en-US" dirty="0"/>
              <a:t>processing </a:t>
            </a:r>
            <a:r>
              <a:rPr lang="en-US" dirty="0" smtClean="0"/>
              <a:t>systems </a:t>
            </a:r>
            <a:r>
              <a:rPr lang="en-US" dirty="0"/>
              <a:t>answer more complex queries and </a:t>
            </a:r>
            <a:r>
              <a:rPr lang="en-US" dirty="0" smtClean="0"/>
              <a:t>can provide deeper insight </a:t>
            </a:r>
            <a:r>
              <a:rPr lang="en-US" dirty="0"/>
              <a:t>into </a:t>
            </a:r>
            <a:r>
              <a:rPr lang="en-US" dirty="0" smtClean="0"/>
              <a:t>business operations, but usually used for operations.</a:t>
            </a:r>
          </a:p>
          <a:p>
            <a:pPr marL="0" indent="0">
              <a:buNone/>
            </a:pPr>
            <a:r>
              <a:rPr lang="en-US" dirty="0" smtClean="0"/>
              <a:t>It </a:t>
            </a:r>
            <a:r>
              <a:rPr lang="en-US" dirty="0"/>
              <a:t>is from these data </a:t>
            </a:r>
            <a:r>
              <a:rPr lang="en-US" dirty="0" smtClean="0"/>
              <a:t>stores and processing </a:t>
            </a:r>
            <a:r>
              <a:rPr lang="en-US" dirty="0"/>
              <a:t>that management </a:t>
            </a:r>
            <a:r>
              <a:rPr lang="en-US" dirty="0" smtClean="0"/>
              <a:t>gains </a:t>
            </a:r>
            <a:r>
              <a:rPr lang="en-US" dirty="0"/>
              <a:t>insight into broader corporate </a:t>
            </a:r>
            <a:r>
              <a:rPr lang="en-US" dirty="0" smtClean="0"/>
              <a:t>performance, KPI, and for operational insight.</a:t>
            </a:r>
          </a:p>
          <a:p>
            <a:pPr marL="0" indent="0">
              <a:buNone/>
            </a:pPr>
            <a:r>
              <a:rPr lang="en-US" dirty="0" smtClean="0"/>
              <a:t>These systems include:</a:t>
            </a:r>
          </a:p>
          <a:p>
            <a:r>
              <a:rPr lang="en-US" dirty="0" smtClean="0"/>
              <a:t>Operations/Research Storage and Processing Technologies</a:t>
            </a:r>
          </a:p>
          <a:p>
            <a:pPr lvl="1"/>
            <a:r>
              <a:rPr lang="en-US" dirty="0" smtClean="0"/>
              <a:t>Stream Processing</a:t>
            </a:r>
          </a:p>
          <a:p>
            <a:pPr lvl="1"/>
            <a:r>
              <a:rPr lang="en-US" dirty="0" smtClean="0"/>
              <a:t>Batch Processing</a:t>
            </a:r>
          </a:p>
          <a:p>
            <a:r>
              <a:rPr lang="en-US" dirty="0"/>
              <a:t>Business Storage and Processing </a:t>
            </a:r>
            <a:r>
              <a:rPr lang="en-US" dirty="0" smtClean="0"/>
              <a:t>Technologies</a:t>
            </a:r>
          </a:p>
          <a:p>
            <a:pPr lvl="1"/>
            <a:r>
              <a:rPr lang="en-US" dirty="0" smtClean="0"/>
              <a:t>OLAP </a:t>
            </a:r>
            <a:r>
              <a:rPr lang="en-US" dirty="0"/>
              <a:t>(</a:t>
            </a:r>
            <a:r>
              <a:rPr lang="en-US" dirty="0" err="1"/>
              <a:t>Vertica</a:t>
            </a:r>
            <a:r>
              <a:rPr lang="en-US" dirty="0"/>
              <a:t>, </a:t>
            </a:r>
            <a:r>
              <a:rPr lang="en-US" dirty="0" err="1"/>
              <a:t>Netezza</a:t>
            </a:r>
            <a:r>
              <a:rPr lang="en-US" dirty="0"/>
              <a:t>, Hadoop</a:t>
            </a:r>
            <a:r>
              <a:rPr lang="en-US" dirty="0" smtClean="0"/>
              <a:t>)</a:t>
            </a:r>
          </a:p>
          <a:p>
            <a:pPr lvl="1"/>
            <a:r>
              <a:rPr lang="en-US" dirty="0"/>
              <a:t>OLTP-oriented databases: (</a:t>
            </a:r>
            <a:r>
              <a:rPr lang="en-US" dirty="0" err="1"/>
              <a:t>Postgres</a:t>
            </a:r>
            <a:r>
              <a:rPr lang="en-US" dirty="0"/>
              <a:t>, MySQL, </a:t>
            </a:r>
            <a:r>
              <a:rPr lang="en-US" dirty="0" err="1" smtClean="0"/>
              <a:t>VoltDB</a:t>
            </a:r>
            <a:r>
              <a:rPr lang="en-US" dirty="0" smtClean="0"/>
              <a:t>, Oracle),</a:t>
            </a:r>
          </a:p>
          <a:p>
            <a:r>
              <a:rPr lang="en-US" dirty="0"/>
              <a:t>H</a:t>
            </a:r>
            <a:r>
              <a:rPr lang="en-US" dirty="0" smtClean="0"/>
              <a:t>ybrid </a:t>
            </a:r>
            <a:r>
              <a:rPr lang="en-US" dirty="0"/>
              <a:t>OLTP and OLAP: (</a:t>
            </a:r>
            <a:r>
              <a:rPr lang="en-US" dirty="0" err="1"/>
              <a:t>HBase</a:t>
            </a:r>
            <a:r>
              <a:rPr lang="en-US" dirty="0"/>
              <a:t>, Cassandra, </a:t>
            </a:r>
            <a:r>
              <a:rPr lang="en-US" dirty="0" err="1"/>
              <a:t>MongoDB</a:t>
            </a:r>
            <a:r>
              <a:rPr lang="en-US" dirty="0" smtClean="0"/>
              <a:t>)</a:t>
            </a:r>
          </a:p>
          <a:p>
            <a:r>
              <a:rPr lang="en-US" dirty="0" smtClean="0"/>
              <a:t>Extract </a:t>
            </a:r>
            <a:r>
              <a:rPr lang="en-US" dirty="0"/>
              <a:t>Transform Load (ETL</a:t>
            </a:r>
            <a:r>
              <a:rPr lang="en-US" dirty="0" smtClean="0"/>
              <a:t>) Processes</a:t>
            </a:r>
            <a:endParaRPr lang="en-US" dirty="0"/>
          </a:p>
          <a:p>
            <a:r>
              <a:rPr lang="en-US" dirty="0"/>
              <a:t>Data Warehouses</a:t>
            </a:r>
          </a:p>
          <a:p>
            <a:r>
              <a:rPr lang="en-US" dirty="0"/>
              <a:t>Data Marts</a:t>
            </a:r>
            <a:endParaRPr lang="en-US" dirty="0" smtClean="0"/>
          </a:p>
          <a:p>
            <a:pPr marL="457200" lvl="1" indent="0">
              <a:buNone/>
            </a:pPr>
            <a:endParaRPr lang="en-US" dirty="0" smtClean="0"/>
          </a:p>
          <a:p>
            <a:endParaRPr lang="en-US" dirty="0"/>
          </a:p>
        </p:txBody>
      </p:sp>
    </p:spTree>
    <p:extLst>
      <p:ext uri="{BB962C8B-B14F-4D97-AF65-F5344CB8AC3E}">
        <p14:creationId xmlns:p14="http://schemas.microsoft.com/office/powerpoint/2010/main" val="241103507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Streaming?</a:t>
            </a:r>
            <a:endParaRPr lang="en-US" dirty="0"/>
          </a:p>
        </p:txBody>
      </p:sp>
      <p:pic>
        <p:nvPicPr>
          <p:cNvPr id="717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59" t="7241" r="-892" b="6833"/>
          <a:stretch/>
        </p:blipFill>
        <p:spPr bwMode="auto">
          <a:xfrm>
            <a:off x="2" y="1584961"/>
            <a:ext cx="9241650" cy="4474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869954" y="6165701"/>
            <a:ext cx="1912570" cy="369332"/>
          </a:xfrm>
          <a:prstGeom prst="rect">
            <a:avLst/>
          </a:prstGeom>
          <a:noFill/>
        </p:spPr>
        <p:txBody>
          <a:bodyPr wrap="square" rtlCol="0">
            <a:spAutoFit/>
          </a:bodyPr>
          <a:lstStyle/>
          <a:p>
            <a:r>
              <a:rPr lang="en-US" dirty="0" smtClean="0"/>
              <a:t>Source: </a:t>
            </a:r>
            <a:r>
              <a:rPr lang="en-US" dirty="0" err="1" smtClean="0"/>
              <a:t>Tibco.com</a:t>
            </a:r>
            <a:endParaRPr lang="en-US" dirty="0"/>
          </a:p>
        </p:txBody>
      </p:sp>
    </p:spTree>
    <p:extLst>
      <p:ext uri="{BB962C8B-B14F-4D97-AF65-F5344CB8AC3E}">
        <p14:creationId xmlns:p14="http://schemas.microsoft.com/office/powerpoint/2010/main" val="394929229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Streaming and OLTP</a:t>
            </a:r>
            <a:endParaRPr lang="en-US" dirty="0"/>
          </a:p>
        </p:txBody>
      </p:sp>
      <p:sp>
        <p:nvSpPr>
          <p:cNvPr id="3" name="Content Placeholder 2"/>
          <p:cNvSpPr>
            <a:spLocks noGrp="1"/>
          </p:cNvSpPr>
          <p:nvPr>
            <p:ph idx="1"/>
          </p:nvPr>
        </p:nvSpPr>
        <p:spPr>
          <a:xfrm>
            <a:off x="457200" y="1417642"/>
            <a:ext cx="8229600" cy="3954797"/>
          </a:xfrm>
        </p:spPr>
        <p:txBody>
          <a:bodyPr>
            <a:normAutofit fontScale="85000" lnSpcReduction="20000"/>
          </a:bodyPr>
          <a:lstStyle/>
          <a:p>
            <a:pPr marL="0" indent="0">
              <a:buNone/>
            </a:pPr>
            <a:r>
              <a:rPr lang="en-US" dirty="0" smtClean="0"/>
              <a:t>Streaming Processing</a:t>
            </a:r>
          </a:p>
          <a:p>
            <a:r>
              <a:rPr lang="en-US" dirty="0" smtClean="0"/>
              <a:t>Under </a:t>
            </a:r>
            <a:r>
              <a:rPr lang="en-US" dirty="0"/>
              <a:t>the streaming model, data is fed into analytics tools piece-by-piece. The processing is usually done in real time</a:t>
            </a:r>
            <a:r>
              <a:rPr lang="en-US" dirty="0" smtClean="0"/>
              <a:t>.</a:t>
            </a:r>
          </a:p>
          <a:p>
            <a:r>
              <a:rPr lang="en-US" dirty="0" smtClean="0"/>
              <a:t>Online Transaction Processing (OLTP)</a:t>
            </a:r>
          </a:p>
          <a:p>
            <a:pPr lvl="1"/>
            <a:r>
              <a:rPr lang="en-US" spc="-45" dirty="0">
                <a:cs typeface="Times New Roman"/>
              </a:rPr>
              <a:t>OLTP </a:t>
            </a:r>
            <a:r>
              <a:rPr lang="en-US" spc="-10" dirty="0">
                <a:cs typeface="Times New Roman"/>
              </a:rPr>
              <a:t>is </a:t>
            </a:r>
            <a:r>
              <a:rPr lang="en-US" spc="-5" dirty="0">
                <a:cs typeface="Times New Roman"/>
              </a:rPr>
              <a:t>a </a:t>
            </a:r>
            <a:r>
              <a:rPr lang="en-US" spc="-10" dirty="0">
                <a:cs typeface="Times New Roman"/>
              </a:rPr>
              <a:t>software system that </a:t>
            </a:r>
            <a:r>
              <a:rPr lang="en-US" b="1" spc="-10" dirty="0">
                <a:cs typeface="Times New Roman"/>
              </a:rPr>
              <a:t>processes transaction-oriented data</a:t>
            </a:r>
            <a:r>
              <a:rPr lang="en-US" spc="-10" dirty="0">
                <a:cs typeface="Times New Roman"/>
              </a:rPr>
              <a:t>. The term “online  transaction” refers to the completion </a:t>
            </a:r>
            <a:r>
              <a:rPr lang="en-US" spc="-5" dirty="0">
                <a:cs typeface="Times New Roman"/>
              </a:rPr>
              <a:t>of </a:t>
            </a:r>
            <a:r>
              <a:rPr lang="en-US" spc="-10" dirty="0">
                <a:cs typeface="Times New Roman"/>
              </a:rPr>
              <a:t>an activity in </a:t>
            </a:r>
            <a:r>
              <a:rPr lang="en-US" spc="-10" dirty="0" smtClean="0">
                <a:cs typeface="Times New Roman"/>
              </a:rPr>
              <a:t>real-time </a:t>
            </a:r>
            <a:r>
              <a:rPr lang="en-US" spc="-10" dirty="0">
                <a:cs typeface="Times New Roman"/>
              </a:rPr>
              <a:t>and is </a:t>
            </a:r>
            <a:r>
              <a:rPr lang="en-US" spc="-5" dirty="0">
                <a:cs typeface="Times New Roman"/>
              </a:rPr>
              <a:t>not </a:t>
            </a:r>
            <a:r>
              <a:rPr lang="en-US" spc="-10" dirty="0">
                <a:cs typeface="Times New Roman"/>
              </a:rPr>
              <a:t>batch-processed.  </a:t>
            </a:r>
            <a:r>
              <a:rPr lang="en-US" spc="-45" dirty="0">
                <a:cs typeface="Times New Roman"/>
              </a:rPr>
              <a:t>OLTP </a:t>
            </a:r>
            <a:r>
              <a:rPr lang="en-US" spc="-10" dirty="0">
                <a:cs typeface="Times New Roman"/>
              </a:rPr>
              <a:t>systems store operational data that is normalized. This data is </a:t>
            </a:r>
            <a:r>
              <a:rPr lang="en-US" spc="-5" dirty="0">
                <a:cs typeface="Times New Roman"/>
              </a:rPr>
              <a:t>a </a:t>
            </a:r>
            <a:r>
              <a:rPr lang="en-US" spc="-10" dirty="0">
                <a:cs typeface="Times New Roman"/>
              </a:rPr>
              <a:t>common source </a:t>
            </a:r>
            <a:r>
              <a:rPr lang="en-US" spc="-5" dirty="0">
                <a:cs typeface="Times New Roman"/>
              </a:rPr>
              <a:t>of  </a:t>
            </a:r>
            <a:r>
              <a:rPr lang="en-US" spc="-10" dirty="0">
                <a:cs typeface="Times New Roman"/>
              </a:rPr>
              <a:t>structured data and serves as input to many analytic processes</a:t>
            </a:r>
            <a:endParaRPr lang="en-US" dirty="0"/>
          </a:p>
        </p:txBody>
      </p:sp>
      <p:sp>
        <p:nvSpPr>
          <p:cNvPr id="4" name="object 3"/>
          <p:cNvSpPr/>
          <p:nvPr/>
        </p:nvSpPr>
        <p:spPr>
          <a:xfrm>
            <a:off x="2418229" y="5171242"/>
            <a:ext cx="4459379" cy="1078801"/>
          </a:xfrm>
          <a:prstGeom prst="rect">
            <a:avLst/>
          </a:prstGeom>
          <a:blipFill>
            <a:blip r:embed="rId2" cstate="print"/>
            <a:stretch>
              <a:fillRect/>
            </a:stretch>
          </a:blipFill>
        </p:spPr>
        <p:txBody>
          <a:bodyPr wrap="square" lIns="0" tIns="0" rIns="0" bIns="0" rtlCol="0"/>
          <a:lstStyle/>
          <a:p>
            <a:endParaRPr dirty="0"/>
          </a:p>
        </p:txBody>
      </p:sp>
      <p:sp>
        <p:nvSpPr>
          <p:cNvPr id="5" name="Rectangle 4"/>
          <p:cNvSpPr/>
          <p:nvPr/>
        </p:nvSpPr>
        <p:spPr>
          <a:xfrm>
            <a:off x="457201" y="6194225"/>
            <a:ext cx="9960668" cy="315898"/>
          </a:xfrm>
          <a:prstGeom prst="rect">
            <a:avLst/>
          </a:prstGeom>
        </p:spPr>
        <p:txBody>
          <a:bodyPr wrap="square">
            <a:spAutoFit/>
          </a:bodyPr>
          <a:lstStyle/>
          <a:p>
            <a:pPr marL="2771775" marR="165735" indent="-2536825">
              <a:lnSpc>
                <a:spcPts val="1660"/>
              </a:lnSpc>
              <a:spcBef>
                <a:spcPts val="210"/>
              </a:spcBef>
            </a:pPr>
            <a:r>
              <a:rPr lang="en-US" sz="1600" b="1" spc="-15" dirty="0">
                <a:latin typeface="Times New Roman"/>
                <a:cs typeface="Times New Roman"/>
              </a:rPr>
              <a:t>Figure </a:t>
            </a:r>
            <a:r>
              <a:rPr lang="en-US" sz="1600" b="1" spc="-5" dirty="0">
                <a:latin typeface="Times New Roman"/>
                <a:cs typeface="Times New Roman"/>
              </a:rPr>
              <a:t>4.1 </a:t>
            </a:r>
            <a:r>
              <a:rPr lang="en-US" sz="1600" spc="-45" dirty="0">
                <a:latin typeface="Times New Roman"/>
                <a:cs typeface="Times New Roman"/>
              </a:rPr>
              <a:t>OLTP </a:t>
            </a:r>
            <a:r>
              <a:rPr lang="en-US" sz="1600" spc="-10" dirty="0">
                <a:latin typeface="Times New Roman"/>
                <a:cs typeface="Times New Roman"/>
              </a:rPr>
              <a:t>systems perform </a:t>
            </a:r>
            <a:r>
              <a:rPr lang="en-US" sz="1600" spc="-10" dirty="0" smtClean="0">
                <a:latin typeface="Times New Roman"/>
                <a:cs typeface="Times New Roman"/>
              </a:rPr>
              <a:t>simple database </a:t>
            </a:r>
            <a:r>
              <a:rPr lang="en-US" sz="1600" spc="-10" dirty="0">
                <a:latin typeface="Times New Roman"/>
                <a:cs typeface="Times New Roman"/>
              </a:rPr>
              <a:t>operations to provide sub-second  response</a:t>
            </a:r>
            <a:r>
              <a:rPr lang="en-US" sz="1600" spc="-60" dirty="0">
                <a:latin typeface="Times New Roman"/>
                <a:cs typeface="Times New Roman"/>
              </a:rPr>
              <a:t> </a:t>
            </a:r>
            <a:r>
              <a:rPr lang="en-US" sz="1600" spc="-10" dirty="0">
                <a:latin typeface="Times New Roman"/>
                <a:cs typeface="Times New Roman"/>
              </a:rPr>
              <a:t>times.</a:t>
            </a:r>
            <a:endParaRPr lang="en-US" sz="1600" dirty="0">
              <a:latin typeface="Times New Roman"/>
              <a:cs typeface="Times New Roman"/>
            </a:endParaRPr>
          </a:p>
        </p:txBody>
      </p:sp>
    </p:spTree>
    <p:extLst>
      <p:ext uri="{BB962C8B-B14F-4D97-AF65-F5344CB8AC3E}">
        <p14:creationId xmlns:p14="http://schemas.microsoft.com/office/powerpoint/2010/main" val="3907390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46718"/>
            <a:ext cx="7679483" cy="1143000"/>
          </a:xfrm>
        </p:spPr>
        <p:txBody>
          <a:bodyPr/>
          <a:lstStyle/>
          <a:p>
            <a:r>
              <a:rPr lang="en-US" dirty="0" smtClean="0"/>
              <a:t>Batch and OLAP</a:t>
            </a:r>
            <a:endParaRPr lang="en-US" dirty="0"/>
          </a:p>
        </p:txBody>
      </p:sp>
      <p:sp>
        <p:nvSpPr>
          <p:cNvPr id="3" name="Content Placeholder 2"/>
          <p:cNvSpPr>
            <a:spLocks noGrp="1"/>
          </p:cNvSpPr>
          <p:nvPr>
            <p:ph idx="1"/>
          </p:nvPr>
        </p:nvSpPr>
        <p:spPr>
          <a:xfrm>
            <a:off x="457200" y="1238558"/>
            <a:ext cx="8229600" cy="4150163"/>
          </a:xfrm>
        </p:spPr>
        <p:txBody>
          <a:bodyPr>
            <a:normAutofit fontScale="77500" lnSpcReduction="20000"/>
          </a:bodyPr>
          <a:lstStyle/>
          <a:p>
            <a:pPr marL="0" indent="0">
              <a:buNone/>
            </a:pPr>
            <a:r>
              <a:rPr lang="en-US" dirty="0" smtClean="0"/>
              <a:t>Batch Processing</a:t>
            </a:r>
          </a:p>
          <a:p>
            <a:r>
              <a:rPr lang="en-US" dirty="0"/>
              <a:t>Under the batch processing model, a set of data is collected over time, then fed into an analytics system. In other words, you collect a batch of information, then send it in for processing</a:t>
            </a:r>
            <a:r>
              <a:rPr lang="en-US" dirty="0" smtClean="0"/>
              <a:t>.</a:t>
            </a:r>
          </a:p>
          <a:p>
            <a:pPr marL="0" indent="0">
              <a:buNone/>
            </a:pPr>
            <a:r>
              <a:rPr lang="en-US" dirty="0" smtClean="0"/>
              <a:t>Online Analytic Processing (OLAP)</a:t>
            </a:r>
          </a:p>
          <a:p>
            <a:pPr lvl="1"/>
            <a:r>
              <a:rPr lang="en-US" spc="-10" dirty="0">
                <a:cs typeface="Times New Roman"/>
              </a:rPr>
              <a:t>Online analytical processing (OLAP) </a:t>
            </a:r>
            <a:r>
              <a:rPr lang="en-US" b="1" spc="-10" dirty="0">
                <a:cs typeface="Times New Roman"/>
              </a:rPr>
              <a:t>systems are used for processing data analysis  queries</a:t>
            </a:r>
            <a:r>
              <a:rPr lang="en-US" spc="-10" dirty="0">
                <a:cs typeface="Times New Roman"/>
              </a:rPr>
              <a:t>. </a:t>
            </a:r>
            <a:r>
              <a:rPr lang="en-US" spc="-15" dirty="0">
                <a:cs typeface="Times New Roman"/>
              </a:rPr>
              <a:t>OLAPs </a:t>
            </a:r>
            <a:r>
              <a:rPr lang="en-US" spc="-10" dirty="0">
                <a:cs typeface="Times New Roman"/>
              </a:rPr>
              <a:t>form an integral part </a:t>
            </a:r>
            <a:r>
              <a:rPr lang="en-US" spc="-5" dirty="0">
                <a:cs typeface="Times New Roman"/>
              </a:rPr>
              <a:t>of </a:t>
            </a:r>
            <a:r>
              <a:rPr lang="en-US" spc="-10" dirty="0">
                <a:cs typeface="Times New Roman"/>
              </a:rPr>
              <a:t>business intelligence, data mining and machine  learning processes. They are relevant to Big Data in that they can serve as both </a:t>
            </a:r>
            <a:r>
              <a:rPr lang="en-US" spc="-5" dirty="0">
                <a:cs typeface="Times New Roman"/>
              </a:rPr>
              <a:t>a </a:t>
            </a:r>
            <a:r>
              <a:rPr lang="en-US" spc="-10" dirty="0">
                <a:cs typeface="Times New Roman"/>
              </a:rPr>
              <a:t>data </a:t>
            </a:r>
            <a:r>
              <a:rPr lang="en-US" spc="-10" dirty="0" smtClean="0">
                <a:cs typeface="Times New Roman"/>
              </a:rPr>
              <a:t>source </a:t>
            </a:r>
            <a:r>
              <a:rPr lang="en-US" spc="-10" dirty="0">
                <a:cs typeface="Times New Roman"/>
              </a:rPr>
              <a:t>as well as </a:t>
            </a:r>
            <a:r>
              <a:rPr lang="en-US" spc="-5" dirty="0">
                <a:cs typeface="Times New Roman"/>
              </a:rPr>
              <a:t>a </a:t>
            </a:r>
            <a:r>
              <a:rPr lang="en-US" spc="-10" dirty="0">
                <a:cs typeface="Times New Roman"/>
              </a:rPr>
              <a:t>data sink that is capable </a:t>
            </a:r>
            <a:r>
              <a:rPr lang="en-US" spc="-5" dirty="0">
                <a:cs typeface="Times New Roman"/>
              </a:rPr>
              <a:t>of </a:t>
            </a:r>
            <a:r>
              <a:rPr lang="en-US" spc="-10" dirty="0">
                <a:cs typeface="Times New Roman"/>
              </a:rPr>
              <a:t>receiving data. They are used in diagnostic,  predictive and prescriptive </a:t>
            </a:r>
            <a:r>
              <a:rPr lang="en-US" spc="-10" dirty="0" smtClean="0">
                <a:cs typeface="Times New Roman"/>
              </a:rPr>
              <a:t>analytics</a:t>
            </a:r>
            <a:endParaRPr lang="en-US" dirty="0"/>
          </a:p>
        </p:txBody>
      </p:sp>
      <p:sp>
        <p:nvSpPr>
          <p:cNvPr id="4" name="object 3"/>
          <p:cNvSpPr/>
          <p:nvPr/>
        </p:nvSpPr>
        <p:spPr>
          <a:xfrm>
            <a:off x="2822907" y="5247731"/>
            <a:ext cx="3912403" cy="1035639"/>
          </a:xfrm>
          <a:prstGeom prst="rect">
            <a:avLst/>
          </a:prstGeom>
          <a:blipFill>
            <a:blip r:embed="rId3" cstate="print"/>
            <a:stretch>
              <a:fillRect/>
            </a:stretch>
          </a:blipFill>
        </p:spPr>
        <p:txBody>
          <a:bodyPr wrap="square" lIns="0" tIns="0" rIns="0" bIns="0" rtlCol="0"/>
          <a:lstStyle/>
          <a:p>
            <a:endParaRPr/>
          </a:p>
        </p:txBody>
      </p:sp>
      <p:sp>
        <p:nvSpPr>
          <p:cNvPr id="5" name="Rectangle 4"/>
          <p:cNvSpPr/>
          <p:nvPr/>
        </p:nvSpPr>
        <p:spPr>
          <a:xfrm>
            <a:off x="1407652" y="6237473"/>
            <a:ext cx="7279148" cy="307777"/>
          </a:xfrm>
          <a:prstGeom prst="rect">
            <a:avLst/>
          </a:prstGeom>
        </p:spPr>
        <p:txBody>
          <a:bodyPr wrap="square">
            <a:spAutoFit/>
          </a:bodyPr>
          <a:lstStyle/>
          <a:p>
            <a:pPr marL="1167765">
              <a:lnSpc>
                <a:spcPct val="100000"/>
              </a:lnSpc>
              <a:spcBef>
                <a:spcPts val="735"/>
              </a:spcBef>
            </a:pPr>
            <a:r>
              <a:rPr lang="en-US" sz="1400" b="1" spc="-15" dirty="0">
                <a:latin typeface="Times New Roman"/>
                <a:cs typeface="Times New Roman"/>
              </a:rPr>
              <a:t>Figure </a:t>
            </a:r>
            <a:r>
              <a:rPr lang="en-US" sz="1400" b="1" spc="-5" dirty="0">
                <a:latin typeface="Times New Roman"/>
                <a:cs typeface="Times New Roman"/>
              </a:rPr>
              <a:t>4.2 </a:t>
            </a:r>
            <a:r>
              <a:rPr lang="en-US" sz="1400" spc="-15" dirty="0">
                <a:latin typeface="Times New Roman"/>
                <a:cs typeface="Times New Roman"/>
              </a:rPr>
              <a:t>OLAP </a:t>
            </a:r>
            <a:r>
              <a:rPr lang="en-US" sz="1400" spc="-10" dirty="0">
                <a:latin typeface="Times New Roman"/>
                <a:cs typeface="Times New Roman"/>
              </a:rPr>
              <a:t>systems use multidimensional</a:t>
            </a:r>
            <a:r>
              <a:rPr lang="en-US" sz="1400" spc="50" dirty="0">
                <a:latin typeface="Times New Roman"/>
                <a:cs typeface="Times New Roman"/>
              </a:rPr>
              <a:t> </a:t>
            </a:r>
            <a:r>
              <a:rPr lang="en-US" sz="1400" spc="-10" dirty="0">
                <a:latin typeface="Times New Roman"/>
                <a:cs typeface="Times New Roman"/>
              </a:rPr>
              <a:t>databases.</a:t>
            </a:r>
            <a:endParaRPr lang="en-US" sz="1400" dirty="0">
              <a:latin typeface="Times New Roman"/>
              <a:cs typeface="Times New Roman"/>
            </a:endParaRPr>
          </a:p>
        </p:txBody>
      </p:sp>
    </p:spTree>
    <p:extLst>
      <p:ext uri="{BB962C8B-B14F-4D97-AF65-F5344CB8AC3E}">
        <p14:creationId xmlns:p14="http://schemas.microsoft.com/office/powerpoint/2010/main" val="4262395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Streaming Analytics: “What Is A Stream”</a:t>
            </a:r>
            <a:endParaRPr lang="en-US" dirty="0"/>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25755" b="18349"/>
          <a:stretch/>
        </p:blipFill>
        <p:spPr bwMode="auto">
          <a:xfrm>
            <a:off x="4130040" y="3314700"/>
            <a:ext cx="5053082" cy="3177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p:cNvSpPr>
            <a:spLocks noGrp="1"/>
          </p:cNvSpPr>
          <p:nvPr>
            <p:ph idx="1"/>
          </p:nvPr>
        </p:nvSpPr>
        <p:spPr>
          <a:xfrm>
            <a:off x="457200" y="1600201"/>
            <a:ext cx="8229600" cy="2994818"/>
          </a:xfrm>
        </p:spPr>
        <p:txBody>
          <a:bodyPr>
            <a:normAutofit fontScale="77500" lnSpcReduction="20000"/>
          </a:bodyPr>
          <a:lstStyle/>
          <a:p>
            <a:r>
              <a:rPr lang="en-US" dirty="0" smtClean="0"/>
              <a:t>Consists of pieces of data typically generated due to a change in state:</a:t>
            </a:r>
          </a:p>
          <a:p>
            <a:pPr lvl="1"/>
            <a:r>
              <a:rPr lang="en-US" dirty="0" smtClean="0"/>
              <a:t>One or more identifiers</a:t>
            </a:r>
          </a:p>
          <a:p>
            <a:pPr lvl="1"/>
            <a:r>
              <a:rPr lang="en-US" dirty="0" smtClean="0"/>
              <a:t>Timestamp &amp; payload</a:t>
            </a:r>
          </a:p>
          <a:p>
            <a:pPr lvl="1"/>
            <a:r>
              <a:rPr lang="en-US" dirty="0" smtClean="0"/>
              <a:t>Immutable: copy then change or delete</a:t>
            </a:r>
          </a:p>
          <a:p>
            <a:r>
              <a:rPr lang="en-US" dirty="0" smtClean="0"/>
              <a:t>Typically unbounded; there is no end to the data</a:t>
            </a:r>
          </a:p>
          <a:p>
            <a:pPr lvl="1"/>
            <a:r>
              <a:rPr lang="en-US" dirty="0" smtClean="0"/>
              <a:t>Batch dataset: “bounded”</a:t>
            </a:r>
          </a:p>
          <a:p>
            <a:r>
              <a:rPr lang="en-US" dirty="0" smtClean="0"/>
              <a:t>Can be raw or derived</a:t>
            </a:r>
            <a:endParaRPr lang="en-US" dirty="0"/>
          </a:p>
        </p:txBody>
      </p:sp>
    </p:spTree>
    <p:extLst>
      <p:ext uri="{BB962C8B-B14F-4D97-AF65-F5344CB8AC3E}">
        <p14:creationId xmlns:p14="http://schemas.microsoft.com/office/powerpoint/2010/main" val="497346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8438"/>
            <a:ext cx="7679483" cy="1143000"/>
          </a:xfrm>
        </p:spPr>
        <p:txBody>
          <a:bodyPr>
            <a:normAutofit fontScale="90000"/>
          </a:bodyPr>
          <a:lstStyle/>
          <a:p>
            <a:r>
              <a:rPr lang="en-US" dirty="0" smtClean="0"/>
              <a:t>Traditional Data Processing – Request &amp; Response</a:t>
            </a:r>
            <a:endParaRPr lang="en-US" dirty="0"/>
          </a:p>
        </p:txBody>
      </p:sp>
      <p:sp>
        <p:nvSpPr>
          <p:cNvPr id="4" name="Content Placeholder 3"/>
          <p:cNvSpPr>
            <a:spLocks noGrp="1"/>
          </p:cNvSpPr>
          <p:nvPr>
            <p:ph idx="1"/>
          </p:nvPr>
        </p:nvSpPr>
        <p:spPr>
          <a:xfrm>
            <a:off x="457200" y="1600200"/>
            <a:ext cx="6629400" cy="5044439"/>
          </a:xfrm>
        </p:spPr>
        <p:txBody>
          <a:bodyPr>
            <a:normAutofit fontScale="92500" lnSpcReduction="20000"/>
          </a:bodyPr>
          <a:lstStyle/>
          <a:p>
            <a:r>
              <a:rPr lang="en-US" dirty="0" smtClean="0"/>
              <a:t>Data is collected from a variety of sources, and placed in a persistent store</a:t>
            </a:r>
          </a:p>
          <a:p>
            <a:pPr lvl="1"/>
            <a:r>
              <a:rPr lang="en-US" dirty="0" smtClean="0"/>
              <a:t>Relational database</a:t>
            </a:r>
          </a:p>
          <a:p>
            <a:pPr lvl="1"/>
            <a:r>
              <a:rPr lang="en-US" dirty="0" err="1" smtClean="0"/>
              <a:t>NoSQL</a:t>
            </a:r>
            <a:r>
              <a:rPr lang="en-US" dirty="0" smtClean="0"/>
              <a:t> store</a:t>
            </a:r>
          </a:p>
          <a:p>
            <a:pPr lvl="1"/>
            <a:r>
              <a:rPr lang="en-US" dirty="0" err="1" smtClean="0"/>
              <a:t>Hadoop</a:t>
            </a:r>
            <a:r>
              <a:rPr lang="en-US" dirty="0" smtClean="0"/>
              <a:t> environment</a:t>
            </a:r>
          </a:p>
          <a:p>
            <a:r>
              <a:rPr lang="en-US" dirty="0" smtClean="0"/>
              <a:t>Analytical processes are executed against the stored data to detect opportunities or threats</a:t>
            </a:r>
          </a:p>
          <a:p>
            <a:r>
              <a:rPr lang="en-US" dirty="0" smtClean="0"/>
              <a:t>Actions are identified, delivered, and executed across various business channels</a:t>
            </a:r>
            <a:endParaRPr lang="en-US"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37" t="15151" r="58902" b="5045"/>
          <a:stretch/>
        </p:blipFill>
        <p:spPr bwMode="auto">
          <a:xfrm>
            <a:off x="6065520" y="1600200"/>
            <a:ext cx="3078480" cy="3611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7419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New Era: Streaming Analytics</a:t>
            </a:r>
            <a:endParaRPr lang="en-US" dirty="0"/>
          </a:p>
        </p:txBody>
      </p:sp>
      <p:sp>
        <p:nvSpPr>
          <p:cNvPr id="3" name="Content Placeholder 2"/>
          <p:cNvSpPr>
            <a:spLocks noGrp="1"/>
          </p:cNvSpPr>
          <p:nvPr>
            <p:ph idx="1"/>
          </p:nvPr>
        </p:nvSpPr>
        <p:spPr>
          <a:xfrm>
            <a:off x="457199" y="1600200"/>
            <a:ext cx="4585763" cy="4525963"/>
          </a:xfrm>
        </p:spPr>
        <p:txBody>
          <a:bodyPr>
            <a:normAutofit fontScale="77500" lnSpcReduction="20000"/>
          </a:bodyPr>
          <a:lstStyle/>
          <a:p>
            <a:r>
              <a:rPr lang="en-US" dirty="0" smtClean="0"/>
              <a:t>Events are analyzed and processed in real-time as they arrive.</a:t>
            </a:r>
          </a:p>
          <a:p>
            <a:r>
              <a:rPr lang="en-US" dirty="0" smtClean="0"/>
              <a:t>Decisions are timely, contextual, and based on fresh data.</a:t>
            </a:r>
          </a:p>
          <a:p>
            <a:r>
              <a:rPr lang="en-US" dirty="0" smtClean="0"/>
              <a:t>Decision latency is eliminated, resulting in:</a:t>
            </a:r>
          </a:p>
          <a:p>
            <a:pPr lvl="1"/>
            <a:r>
              <a:rPr lang="en-US" dirty="0" smtClean="0"/>
              <a:t>Superior Customer Experience,</a:t>
            </a:r>
          </a:p>
          <a:p>
            <a:pPr lvl="1"/>
            <a:r>
              <a:rPr lang="en-US" dirty="0" smtClean="0"/>
              <a:t>Operational Excellence,</a:t>
            </a:r>
          </a:p>
          <a:p>
            <a:pPr lvl="1"/>
            <a:r>
              <a:rPr lang="en-US" dirty="0" smtClean="0"/>
              <a:t>Instant Awareness and Timely Decisions</a:t>
            </a:r>
            <a:endParaRPr lang="en-US"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500" r="56822" b="5717"/>
          <a:stretch/>
        </p:blipFill>
        <p:spPr bwMode="auto">
          <a:xfrm>
            <a:off x="4831568" y="1505346"/>
            <a:ext cx="4224678" cy="4280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9996" t="73406" r="5872" b="8747"/>
          <a:stretch/>
        </p:blipFill>
        <p:spPr bwMode="auto">
          <a:xfrm>
            <a:off x="821483" y="5570433"/>
            <a:ext cx="3550920" cy="807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5901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Streaming Analytics Reference Architecture</a:t>
            </a:r>
            <a:endParaRPr lang="en-US" dirty="0"/>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110"/>
          <a:stretch/>
        </p:blipFill>
        <p:spPr bwMode="auto">
          <a:xfrm>
            <a:off x="22034" y="1706880"/>
            <a:ext cx="9066879" cy="4380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23744" y="6195225"/>
            <a:ext cx="2063056" cy="369332"/>
          </a:xfrm>
          <a:prstGeom prst="rect">
            <a:avLst/>
          </a:prstGeom>
          <a:noFill/>
        </p:spPr>
        <p:txBody>
          <a:bodyPr wrap="square" rtlCol="0">
            <a:spAutoFit/>
          </a:bodyPr>
          <a:lstStyle/>
          <a:p>
            <a:r>
              <a:rPr lang="en-US" dirty="0" smtClean="0"/>
              <a:t>Source: </a:t>
            </a:r>
            <a:r>
              <a:rPr lang="en-US" dirty="0" err="1" smtClean="0"/>
              <a:t>tibco.com</a:t>
            </a:r>
            <a:endParaRPr lang="en-US" dirty="0"/>
          </a:p>
        </p:txBody>
      </p:sp>
    </p:spTree>
    <p:extLst>
      <p:ext uri="{BB962C8B-B14F-4D97-AF65-F5344CB8AC3E}">
        <p14:creationId xmlns:p14="http://schemas.microsoft.com/office/powerpoint/2010/main" val="3855428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Streaming Analytics Processing Pipeline</a:t>
            </a:r>
            <a:endParaRPr lang="en-US"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415"/>
          <a:stretch/>
        </p:blipFill>
        <p:spPr bwMode="auto">
          <a:xfrm>
            <a:off x="0" y="1751682"/>
            <a:ext cx="9101159" cy="4637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623744" y="6195225"/>
            <a:ext cx="2063056" cy="369332"/>
          </a:xfrm>
          <a:prstGeom prst="rect">
            <a:avLst/>
          </a:prstGeom>
          <a:noFill/>
        </p:spPr>
        <p:txBody>
          <a:bodyPr wrap="square" rtlCol="0">
            <a:spAutoFit/>
          </a:bodyPr>
          <a:lstStyle/>
          <a:p>
            <a:r>
              <a:rPr lang="en-US" dirty="0" smtClean="0"/>
              <a:t>Source: </a:t>
            </a:r>
            <a:r>
              <a:rPr lang="en-US" dirty="0" err="1" smtClean="0"/>
              <a:t>tibco.com</a:t>
            </a:r>
            <a:endParaRPr lang="en-US" dirty="0"/>
          </a:p>
        </p:txBody>
      </p:sp>
    </p:spTree>
    <p:extLst>
      <p:ext uri="{BB962C8B-B14F-4D97-AF65-F5344CB8AC3E}">
        <p14:creationId xmlns:p14="http://schemas.microsoft.com/office/powerpoint/2010/main" val="2987520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lstStyle/>
          <a:p>
            <a:r>
              <a:rPr lang="en-US" dirty="0" smtClean="0"/>
              <a:t>Real-time Batch Comparison</a:t>
            </a:r>
            <a:endParaRPr lang="en-US" dirty="0"/>
          </a:p>
        </p:txBody>
      </p:sp>
      <p:sp>
        <p:nvSpPr>
          <p:cNvPr id="30" name="Content Placeholder 29"/>
          <p:cNvSpPr>
            <a:spLocks noGrp="1"/>
          </p:cNvSpPr>
          <p:nvPr>
            <p:ph idx="1"/>
          </p:nvPr>
        </p:nvSpPr>
        <p:spPr>
          <a:xfrm>
            <a:off x="108443" y="1600200"/>
            <a:ext cx="4074939" cy="4846320"/>
          </a:xfrm>
        </p:spPr>
        <p:txBody>
          <a:bodyPr>
            <a:normAutofit fontScale="77500" lnSpcReduction="20000"/>
          </a:bodyPr>
          <a:lstStyle/>
          <a:p>
            <a:pPr marL="285750" indent="-285750">
              <a:buFont typeface="Arial" panose="020B0604020202020204" pitchFamily="34" charset="0"/>
              <a:buChar char="•"/>
            </a:pPr>
            <a:r>
              <a:rPr lang="en-US" dirty="0"/>
              <a:t>Apache Spark processes data in-memory while </a:t>
            </a:r>
            <a:r>
              <a:rPr lang="en-US" dirty="0" err="1"/>
              <a:t>Hadoop</a:t>
            </a:r>
            <a:r>
              <a:rPr lang="en-US" dirty="0"/>
              <a:t> </a:t>
            </a:r>
            <a:r>
              <a:rPr lang="en-US" dirty="0" err="1"/>
              <a:t>MapReduce</a:t>
            </a:r>
            <a:r>
              <a:rPr lang="en-US" dirty="0"/>
              <a:t> persists back to the disk after a map or reduce action, so Spark should outperform </a:t>
            </a:r>
            <a:r>
              <a:rPr lang="en-US" dirty="0" err="1"/>
              <a:t>Hadoop</a:t>
            </a:r>
            <a:r>
              <a:rPr lang="en-US" dirty="0"/>
              <a:t> </a:t>
            </a:r>
            <a:r>
              <a:rPr lang="en-US" dirty="0" err="1"/>
              <a:t>MapReduce</a:t>
            </a:r>
            <a:r>
              <a:rPr lang="en-US" dirty="0"/>
              <a:t>.</a:t>
            </a:r>
          </a:p>
          <a:p>
            <a:pPr marL="285750" indent="-285750">
              <a:buFont typeface="Arial" panose="020B0604020202020204" pitchFamily="34" charset="0"/>
              <a:buChar char="•"/>
            </a:pPr>
            <a:r>
              <a:rPr lang="en-US" dirty="0" smtClean="0"/>
              <a:t>Spark </a:t>
            </a:r>
            <a:r>
              <a:rPr lang="en-US" dirty="0"/>
              <a:t>needs a lot of memory. Much like standard DBs, it loads a process into memory and keeps it there until further notice, for the sake of caching. </a:t>
            </a:r>
          </a:p>
          <a:p>
            <a:endParaRPr lang="en-US" dirty="0"/>
          </a:p>
        </p:txBody>
      </p:sp>
      <p:grpSp>
        <p:nvGrpSpPr>
          <p:cNvPr id="4" name="Group 3"/>
          <p:cNvGrpSpPr/>
          <p:nvPr/>
        </p:nvGrpSpPr>
        <p:grpSpPr>
          <a:xfrm>
            <a:off x="3714791" y="1937593"/>
            <a:ext cx="5214411" cy="4371132"/>
            <a:chOff x="1644680" y="1791627"/>
            <a:chExt cx="7412236" cy="4814784"/>
          </a:xfrm>
        </p:grpSpPr>
        <p:sp>
          <p:nvSpPr>
            <p:cNvPr id="5" name="Rectangle 4"/>
            <p:cNvSpPr/>
            <p:nvPr/>
          </p:nvSpPr>
          <p:spPr>
            <a:xfrm>
              <a:off x="2786741" y="2307771"/>
              <a:ext cx="6165670" cy="351826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prstClr val="white"/>
                </a:solidFill>
              </a:endParaRPr>
            </a:p>
          </p:txBody>
        </p:sp>
        <p:sp>
          <p:nvSpPr>
            <p:cNvPr id="6" name="Rectangle 5"/>
            <p:cNvSpPr/>
            <p:nvPr/>
          </p:nvSpPr>
          <p:spPr>
            <a:xfrm>
              <a:off x="2786741" y="2307771"/>
              <a:ext cx="2978331" cy="3509555"/>
            </a:xfrm>
            <a:prstGeom prst="rect">
              <a:avLst/>
            </a:prstGeom>
            <a:solidFill>
              <a:schemeClr val="accent2">
                <a:lumMod val="75000"/>
                <a:alpha val="8902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prstClr val="white"/>
                </a:solidFill>
              </a:endParaRPr>
            </a:p>
          </p:txBody>
        </p:sp>
        <p:sp>
          <p:nvSpPr>
            <p:cNvPr id="7" name="Rectangle 6"/>
            <p:cNvSpPr/>
            <p:nvPr/>
          </p:nvSpPr>
          <p:spPr>
            <a:xfrm>
              <a:off x="3414998" y="2304016"/>
              <a:ext cx="3038449" cy="1832887"/>
            </a:xfrm>
            <a:prstGeom prst="rect">
              <a:avLst/>
            </a:prstGeom>
            <a:solidFill>
              <a:srgbClr val="5EB83E">
                <a:alpha val="8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prstClr val="white"/>
                </a:solidFill>
              </a:endParaRPr>
            </a:p>
          </p:txBody>
        </p:sp>
        <p:cxnSp>
          <p:nvCxnSpPr>
            <p:cNvPr id="8" name="Straight Arrow Connector 7"/>
            <p:cNvCxnSpPr/>
            <p:nvPr/>
          </p:nvCxnSpPr>
          <p:spPr>
            <a:xfrm flipV="1">
              <a:off x="2760619" y="2316480"/>
              <a:ext cx="0" cy="35095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a:off x="2760619" y="5834741"/>
              <a:ext cx="629629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2143645" y="1791627"/>
              <a:ext cx="2542704" cy="406818"/>
            </a:xfrm>
            <a:prstGeom prst="rect">
              <a:avLst/>
            </a:prstGeom>
            <a:noFill/>
          </p:spPr>
          <p:txBody>
            <a:bodyPr wrap="none" rtlCol="0">
              <a:spAutoFit/>
            </a:bodyPr>
            <a:lstStyle/>
            <a:p>
              <a:r>
                <a:rPr lang="en-US" dirty="0">
                  <a:solidFill>
                    <a:prstClr val="black"/>
                  </a:solidFill>
                </a:rPr>
                <a:t>Throughput / sec</a:t>
              </a:r>
              <a:endParaRPr lang="en-GB" dirty="0">
                <a:solidFill>
                  <a:prstClr val="black"/>
                </a:solidFill>
              </a:endParaRPr>
            </a:p>
          </p:txBody>
        </p:sp>
        <p:sp>
          <p:nvSpPr>
            <p:cNvPr id="11" name="TextBox 10"/>
            <p:cNvSpPr txBox="1"/>
            <p:nvPr/>
          </p:nvSpPr>
          <p:spPr>
            <a:xfrm>
              <a:off x="4972593" y="6199593"/>
              <a:ext cx="1789291" cy="406818"/>
            </a:xfrm>
            <a:prstGeom prst="rect">
              <a:avLst/>
            </a:prstGeom>
            <a:noFill/>
          </p:spPr>
          <p:txBody>
            <a:bodyPr wrap="none" rtlCol="0">
              <a:spAutoFit/>
            </a:bodyPr>
            <a:lstStyle/>
            <a:p>
              <a:r>
                <a:rPr lang="en-US" dirty="0">
                  <a:solidFill>
                    <a:prstClr val="black"/>
                  </a:solidFill>
                </a:rPr>
                <a:t>Time frame</a:t>
              </a:r>
              <a:endParaRPr lang="en-GB" dirty="0">
                <a:solidFill>
                  <a:prstClr val="black"/>
                </a:solidFill>
              </a:endParaRPr>
            </a:p>
          </p:txBody>
        </p:sp>
        <p:sp>
          <p:nvSpPr>
            <p:cNvPr id="12" name="TextBox 11"/>
            <p:cNvSpPr txBox="1"/>
            <p:nvPr/>
          </p:nvSpPr>
          <p:spPr>
            <a:xfrm>
              <a:off x="1932572" y="5465409"/>
              <a:ext cx="752412" cy="339015"/>
            </a:xfrm>
            <a:prstGeom prst="rect">
              <a:avLst/>
            </a:prstGeom>
            <a:noFill/>
          </p:spPr>
          <p:txBody>
            <a:bodyPr wrap="none" rtlCol="0">
              <a:spAutoFit/>
            </a:bodyPr>
            <a:lstStyle/>
            <a:p>
              <a:r>
                <a:rPr lang="en-US" sz="1400" dirty="0">
                  <a:solidFill>
                    <a:prstClr val="black"/>
                  </a:solidFill>
                </a:rPr>
                <a:t>100s</a:t>
              </a:r>
              <a:endParaRPr lang="en-GB" sz="1400" dirty="0">
                <a:solidFill>
                  <a:prstClr val="black"/>
                </a:solidFill>
              </a:endParaRPr>
            </a:p>
          </p:txBody>
        </p:sp>
        <p:sp>
          <p:nvSpPr>
            <p:cNvPr id="13" name="TextBox 12"/>
            <p:cNvSpPr txBox="1"/>
            <p:nvPr/>
          </p:nvSpPr>
          <p:spPr>
            <a:xfrm>
              <a:off x="1849840" y="3886591"/>
              <a:ext cx="882295" cy="339015"/>
            </a:xfrm>
            <a:prstGeom prst="rect">
              <a:avLst/>
            </a:prstGeom>
            <a:noFill/>
          </p:spPr>
          <p:txBody>
            <a:bodyPr wrap="none" rtlCol="0">
              <a:spAutoFit/>
            </a:bodyPr>
            <a:lstStyle/>
            <a:p>
              <a:r>
                <a:rPr lang="en-US" sz="1400" dirty="0">
                  <a:solidFill>
                    <a:prstClr val="black"/>
                  </a:solidFill>
                </a:rPr>
                <a:t>1000s</a:t>
              </a:r>
              <a:endParaRPr lang="en-GB" sz="1400" dirty="0">
                <a:solidFill>
                  <a:prstClr val="black"/>
                </a:solidFill>
              </a:endParaRPr>
            </a:p>
          </p:txBody>
        </p:sp>
        <p:sp>
          <p:nvSpPr>
            <p:cNvPr id="14" name="TextBox 13"/>
            <p:cNvSpPr txBox="1"/>
            <p:nvPr/>
          </p:nvSpPr>
          <p:spPr>
            <a:xfrm>
              <a:off x="1644680" y="2307773"/>
              <a:ext cx="1142061" cy="339015"/>
            </a:xfrm>
            <a:prstGeom prst="rect">
              <a:avLst/>
            </a:prstGeom>
            <a:noFill/>
          </p:spPr>
          <p:txBody>
            <a:bodyPr wrap="none" rtlCol="0">
              <a:spAutoFit/>
            </a:bodyPr>
            <a:lstStyle/>
            <a:p>
              <a:r>
                <a:rPr lang="en-US" sz="1400" dirty="0">
                  <a:solidFill>
                    <a:prstClr val="black"/>
                  </a:solidFill>
                </a:rPr>
                <a:t>100000s</a:t>
              </a:r>
              <a:endParaRPr lang="en-GB" sz="1400" dirty="0">
                <a:solidFill>
                  <a:prstClr val="black"/>
                </a:solidFill>
              </a:endParaRPr>
            </a:p>
          </p:txBody>
        </p:sp>
        <p:sp>
          <p:nvSpPr>
            <p:cNvPr id="15" name="TextBox 14"/>
            <p:cNvSpPr txBox="1"/>
            <p:nvPr/>
          </p:nvSpPr>
          <p:spPr>
            <a:xfrm>
              <a:off x="8227419" y="5865278"/>
              <a:ext cx="792479" cy="339015"/>
            </a:xfrm>
            <a:prstGeom prst="rect">
              <a:avLst/>
            </a:prstGeom>
            <a:noFill/>
          </p:spPr>
          <p:txBody>
            <a:bodyPr wrap="square" rtlCol="0">
              <a:spAutoFit/>
            </a:bodyPr>
            <a:lstStyle/>
            <a:p>
              <a:r>
                <a:rPr lang="en-US" sz="1400" dirty="0">
                  <a:solidFill>
                    <a:prstClr val="black"/>
                  </a:solidFill>
                </a:rPr>
                <a:t>day</a:t>
              </a:r>
              <a:endParaRPr lang="en-GB" sz="1400" dirty="0">
                <a:solidFill>
                  <a:prstClr val="black"/>
                </a:solidFill>
              </a:endParaRPr>
            </a:p>
          </p:txBody>
        </p:sp>
        <p:sp>
          <p:nvSpPr>
            <p:cNvPr id="16" name="TextBox 15"/>
            <p:cNvSpPr txBox="1"/>
            <p:nvPr/>
          </p:nvSpPr>
          <p:spPr>
            <a:xfrm>
              <a:off x="4785975" y="5865278"/>
              <a:ext cx="792479" cy="339015"/>
            </a:xfrm>
            <a:prstGeom prst="rect">
              <a:avLst/>
            </a:prstGeom>
            <a:noFill/>
          </p:spPr>
          <p:txBody>
            <a:bodyPr wrap="square" rtlCol="0">
              <a:spAutoFit/>
            </a:bodyPr>
            <a:lstStyle/>
            <a:p>
              <a:r>
                <a:rPr lang="en-US" sz="1400" dirty="0">
                  <a:solidFill>
                    <a:prstClr val="black"/>
                  </a:solidFill>
                </a:rPr>
                <a:t>sec</a:t>
              </a:r>
              <a:endParaRPr lang="en-GB" sz="1400" dirty="0">
                <a:solidFill>
                  <a:prstClr val="black"/>
                </a:solidFill>
              </a:endParaRPr>
            </a:p>
          </p:txBody>
        </p:sp>
        <p:sp>
          <p:nvSpPr>
            <p:cNvPr id="17" name="TextBox 16"/>
            <p:cNvSpPr txBox="1"/>
            <p:nvPr/>
          </p:nvSpPr>
          <p:spPr>
            <a:xfrm>
              <a:off x="6013268" y="5865278"/>
              <a:ext cx="792479" cy="339015"/>
            </a:xfrm>
            <a:prstGeom prst="rect">
              <a:avLst/>
            </a:prstGeom>
            <a:noFill/>
          </p:spPr>
          <p:txBody>
            <a:bodyPr wrap="square" rtlCol="0">
              <a:spAutoFit/>
            </a:bodyPr>
            <a:lstStyle/>
            <a:p>
              <a:r>
                <a:rPr lang="en-US" sz="1400" dirty="0">
                  <a:solidFill>
                    <a:prstClr val="black"/>
                  </a:solidFill>
                </a:rPr>
                <a:t>min</a:t>
              </a:r>
              <a:endParaRPr lang="en-GB" sz="1400" dirty="0">
                <a:solidFill>
                  <a:prstClr val="black"/>
                </a:solidFill>
              </a:endParaRPr>
            </a:p>
          </p:txBody>
        </p:sp>
        <p:sp>
          <p:nvSpPr>
            <p:cNvPr id="18" name="TextBox 17"/>
            <p:cNvSpPr txBox="1"/>
            <p:nvPr/>
          </p:nvSpPr>
          <p:spPr>
            <a:xfrm>
              <a:off x="7191090" y="5875769"/>
              <a:ext cx="792479" cy="339015"/>
            </a:xfrm>
            <a:prstGeom prst="rect">
              <a:avLst/>
            </a:prstGeom>
            <a:noFill/>
          </p:spPr>
          <p:txBody>
            <a:bodyPr wrap="square" rtlCol="0">
              <a:spAutoFit/>
            </a:bodyPr>
            <a:lstStyle/>
            <a:p>
              <a:r>
                <a:rPr lang="en-US" sz="1400" dirty="0" err="1">
                  <a:solidFill>
                    <a:prstClr val="black"/>
                  </a:solidFill>
                </a:rPr>
                <a:t>hr</a:t>
              </a:r>
              <a:endParaRPr lang="en-GB" sz="1400" dirty="0">
                <a:solidFill>
                  <a:prstClr val="black"/>
                </a:solidFill>
              </a:endParaRPr>
            </a:p>
          </p:txBody>
        </p:sp>
        <p:sp>
          <p:nvSpPr>
            <p:cNvPr id="19" name="TextBox 18"/>
            <p:cNvSpPr txBox="1"/>
            <p:nvPr/>
          </p:nvSpPr>
          <p:spPr>
            <a:xfrm>
              <a:off x="3605391" y="5865278"/>
              <a:ext cx="792479" cy="339015"/>
            </a:xfrm>
            <a:prstGeom prst="rect">
              <a:avLst/>
            </a:prstGeom>
            <a:noFill/>
          </p:spPr>
          <p:txBody>
            <a:bodyPr wrap="square" rtlCol="0">
              <a:spAutoFit/>
            </a:bodyPr>
            <a:lstStyle/>
            <a:p>
              <a:r>
                <a:rPr lang="en-US" sz="1400" dirty="0" err="1">
                  <a:solidFill>
                    <a:prstClr val="black"/>
                  </a:solidFill>
                </a:rPr>
                <a:t>ms</a:t>
              </a:r>
              <a:endParaRPr lang="en-GB" sz="1400" dirty="0">
                <a:solidFill>
                  <a:prstClr val="black"/>
                </a:solidFill>
              </a:endParaRPr>
            </a:p>
          </p:txBody>
        </p:sp>
        <p:sp>
          <p:nvSpPr>
            <p:cNvPr id="20" name="TextBox 19"/>
            <p:cNvSpPr txBox="1"/>
            <p:nvPr/>
          </p:nvSpPr>
          <p:spPr>
            <a:xfrm>
              <a:off x="2564234" y="4198979"/>
              <a:ext cx="2221741" cy="1017044"/>
            </a:xfrm>
            <a:prstGeom prst="rect">
              <a:avLst/>
            </a:prstGeom>
            <a:noFill/>
            <a:ln>
              <a:noFill/>
            </a:ln>
          </p:spPr>
          <p:txBody>
            <a:bodyPr wrap="square" rtlCol="0">
              <a:spAutoFit/>
            </a:bodyPr>
            <a:lstStyle/>
            <a:p>
              <a:pPr algn="ctr"/>
              <a:r>
                <a:rPr lang="en-US" dirty="0">
                  <a:solidFill>
                    <a:prstClr val="white"/>
                  </a:solidFill>
                </a:rPr>
                <a:t>Real-Time Processing </a:t>
              </a:r>
            </a:p>
            <a:p>
              <a:pPr algn="ctr"/>
              <a:r>
                <a:rPr lang="en-US" dirty="0">
                  <a:solidFill>
                    <a:prstClr val="white"/>
                  </a:solidFill>
                </a:rPr>
                <a:t>(CEP, ESP)</a:t>
              </a:r>
              <a:endParaRPr lang="en-GB" dirty="0">
                <a:solidFill>
                  <a:prstClr val="white"/>
                </a:solidFill>
              </a:endParaRPr>
            </a:p>
          </p:txBody>
        </p:sp>
        <p:sp>
          <p:nvSpPr>
            <p:cNvPr id="21" name="Rectangle 20"/>
            <p:cNvSpPr/>
            <p:nvPr/>
          </p:nvSpPr>
          <p:spPr>
            <a:xfrm>
              <a:off x="4928733" y="2917371"/>
              <a:ext cx="1877014" cy="17172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prstClr val="white"/>
                </a:solidFill>
              </a:endParaRPr>
            </a:p>
          </p:txBody>
        </p:sp>
        <p:sp>
          <p:nvSpPr>
            <p:cNvPr id="22" name="TextBox 21"/>
            <p:cNvSpPr txBox="1"/>
            <p:nvPr/>
          </p:nvSpPr>
          <p:spPr>
            <a:xfrm>
              <a:off x="4928733" y="3332869"/>
              <a:ext cx="1891412" cy="711931"/>
            </a:xfrm>
            <a:prstGeom prst="rect">
              <a:avLst/>
            </a:prstGeom>
            <a:noFill/>
            <a:ln>
              <a:noFill/>
            </a:ln>
          </p:spPr>
          <p:txBody>
            <a:bodyPr wrap="square" rtlCol="0">
              <a:spAutoFit/>
            </a:bodyPr>
            <a:lstStyle/>
            <a:p>
              <a:pPr algn="ctr"/>
              <a:r>
                <a:rPr lang="en-US" dirty="0">
                  <a:solidFill>
                    <a:prstClr val="white"/>
                  </a:solidFill>
                </a:rPr>
                <a:t>Interactive Query</a:t>
              </a:r>
              <a:endParaRPr lang="en-GB" dirty="0">
                <a:solidFill>
                  <a:prstClr val="white"/>
                </a:solidFill>
              </a:endParaRPr>
            </a:p>
          </p:txBody>
        </p:sp>
        <p:sp>
          <p:nvSpPr>
            <p:cNvPr id="23" name="Rectangle 22"/>
            <p:cNvSpPr/>
            <p:nvPr/>
          </p:nvSpPr>
          <p:spPr>
            <a:xfrm>
              <a:off x="4928733" y="4341606"/>
              <a:ext cx="1794284" cy="148442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DBMS</a:t>
              </a:r>
              <a:endParaRPr lang="en-GB" sz="1400" dirty="0">
                <a:solidFill>
                  <a:prstClr val="white"/>
                </a:solidFill>
              </a:endParaRPr>
            </a:p>
          </p:txBody>
        </p:sp>
        <p:sp>
          <p:nvSpPr>
            <p:cNvPr id="24" name="TextBox 23"/>
            <p:cNvSpPr txBox="1"/>
            <p:nvPr/>
          </p:nvSpPr>
          <p:spPr>
            <a:xfrm>
              <a:off x="3337626" y="2554328"/>
              <a:ext cx="1754760" cy="711931"/>
            </a:xfrm>
            <a:prstGeom prst="rect">
              <a:avLst/>
            </a:prstGeom>
            <a:noFill/>
          </p:spPr>
          <p:txBody>
            <a:bodyPr wrap="square" rtlCol="0">
              <a:spAutoFit/>
            </a:bodyPr>
            <a:lstStyle/>
            <a:p>
              <a:pPr algn="ctr"/>
              <a:r>
                <a:rPr lang="en-US" dirty="0">
                  <a:solidFill>
                    <a:prstClr val="white"/>
                  </a:solidFill>
                </a:rPr>
                <a:t>In-Memory Computing</a:t>
              </a:r>
              <a:endParaRPr lang="en-GB" dirty="0">
                <a:solidFill>
                  <a:prstClr val="white"/>
                </a:solidFill>
              </a:endParaRPr>
            </a:p>
          </p:txBody>
        </p:sp>
        <p:sp>
          <p:nvSpPr>
            <p:cNvPr id="25" name="TextBox 24"/>
            <p:cNvSpPr txBox="1"/>
            <p:nvPr/>
          </p:nvSpPr>
          <p:spPr>
            <a:xfrm>
              <a:off x="6863687" y="3434291"/>
              <a:ext cx="2045181" cy="1017044"/>
            </a:xfrm>
            <a:prstGeom prst="rect">
              <a:avLst/>
            </a:prstGeom>
            <a:noFill/>
          </p:spPr>
          <p:txBody>
            <a:bodyPr wrap="square" rtlCol="0">
              <a:spAutoFit/>
            </a:bodyPr>
            <a:lstStyle/>
            <a:p>
              <a:pPr algn="ctr"/>
              <a:r>
                <a:rPr lang="en-US" dirty="0">
                  <a:solidFill>
                    <a:prstClr val="black"/>
                  </a:solidFill>
                </a:rPr>
                <a:t>Batch Processing</a:t>
              </a:r>
            </a:p>
            <a:p>
              <a:pPr algn="ctr"/>
              <a:r>
                <a:rPr lang="en-US" dirty="0">
                  <a:solidFill>
                    <a:prstClr val="black"/>
                  </a:solidFill>
                </a:rPr>
                <a:t>(MapReduce)</a:t>
              </a:r>
              <a:endParaRPr lang="en-GB" dirty="0">
                <a:solidFill>
                  <a:prstClr val="black"/>
                </a:solidFill>
              </a:endParaRPr>
            </a:p>
          </p:txBody>
        </p:sp>
      </p:grpSp>
    </p:spTree>
    <p:extLst>
      <p:ext uri="{BB962C8B-B14F-4D97-AF65-F5344CB8AC3E}">
        <p14:creationId xmlns:p14="http://schemas.microsoft.com/office/powerpoint/2010/main" val="1158254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66" y="274638"/>
            <a:ext cx="8108101" cy="1143000"/>
          </a:xfrm>
        </p:spPr>
        <p:txBody>
          <a:bodyPr>
            <a:normAutofit fontScale="90000"/>
          </a:bodyPr>
          <a:lstStyle/>
          <a:p>
            <a:r>
              <a:rPr lang="en-US" dirty="0" smtClean="0"/>
              <a:t>Agenda </a:t>
            </a:r>
            <a:r>
              <a:rPr lang="mr-IN" dirty="0" smtClean="0"/>
              <a:t>–</a:t>
            </a:r>
            <a:r>
              <a:rPr lang="en-US" dirty="0" smtClean="0"/>
              <a:t> Enterprise Technologies </a:t>
            </a:r>
            <a:br>
              <a:rPr lang="en-US" dirty="0" smtClean="0"/>
            </a:br>
            <a:r>
              <a:rPr lang="en-US" dirty="0" smtClean="0"/>
              <a:t>and Big Data Business Intelligence</a:t>
            </a:r>
            <a:endParaRPr lang="en-US" dirty="0"/>
          </a:p>
        </p:txBody>
      </p:sp>
      <p:sp>
        <p:nvSpPr>
          <p:cNvPr id="3" name="Content Placeholder 2"/>
          <p:cNvSpPr>
            <a:spLocks noGrp="1"/>
          </p:cNvSpPr>
          <p:nvPr>
            <p:ph idx="1"/>
          </p:nvPr>
        </p:nvSpPr>
        <p:spPr>
          <a:xfrm>
            <a:off x="457200" y="1600205"/>
            <a:ext cx="8229600" cy="4983476"/>
          </a:xfrm>
        </p:spPr>
        <p:txBody>
          <a:bodyPr>
            <a:normAutofit fontScale="70000" lnSpcReduction="20000"/>
          </a:bodyPr>
          <a:lstStyle/>
          <a:p>
            <a:r>
              <a:rPr lang="en-US" dirty="0" smtClean="0"/>
              <a:t>Research and Development Processing</a:t>
            </a:r>
          </a:p>
          <a:p>
            <a:pPr lvl="1"/>
            <a:r>
              <a:rPr lang="en-US" dirty="0" smtClean="0"/>
              <a:t>Batch Processing</a:t>
            </a:r>
          </a:p>
          <a:p>
            <a:pPr lvl="1"/>
            <a:r>
              <a:rPr lang="en-US" dirty="0"/>
              <a:t>Stream </a:t>
            </a:r>
            <a:r>
              <a:rPr lang="en-US" dirty="0" smtClean="0"/>
              <a:t>Processing</a:t>
            </a:r>
          </a:p>
          <a:p>
            <a:r>
              <a:rPr lang="en-US" dirty="0" smtClean="0"/>
              <a:t>Business Intelligence Processing</a:t>
            </a:r>
          </a:p>
          <a:p>
            <a:pPr lvl="1"/>
            <a:r>
              <a:rPr lang="en-US" dirty="0" smtClean="0"/>
              <a:t>Online Analytical Processing (OLAP) </a:t>
            </a:r>
          </a:p>
          <a:p>
            <a:pPr lvl="1"/>
            <a:r>
              <a:rPr lang="en-US" dirty="0" smtClean="0"/>
              <a:t>Online Transaction processing (OLTP)</a:t>
            </a:r>
          </a:p>
          <a:p>
            <a:r>
              <a:rPr lang="en-US" dirty="0" smtClean="0"/>
              <a:t>Extract Transform Load (ETL) Data</a:t>
            </a:r>
          </a:p>
          <a:p>
            <a:r>
              <a:rPr lang="en-US" dirty="0" smtClean="0"/>
              <a:t>Warehouses</a:t>
            </a:r>
          </a:p>
          <a:p>
            <a:r>
              <a:rPr lang="en-US" dirty="0" smtClean="0"/>
              <a:t>Data Marts</a:t>
            </a:r>
          </a:p>
          <a:p>
            <a:r>
              <a:rPr lang="en-US" dirty="0" smtClean="0"/>
              <a:t>Traditional Business Intelligence (BI)</a:t>
            </a:r>
          </a:p>
          <a:p>
            <a:r>
              <a:rPr lang="en-US" dirty="0" smtClean="0"/>
              <a:t>Big Data Business Intelligence (BI)</a:t>
            </a:r>
          </a:p>
          <a:p>
            <a:pPr lvl="1"/>
            <a:r>
              <a:rPr lang="en-US" dirty="0" smtClean="0"/>
              <a:t>Understand the business side is key to success and this is what bringing in an Industry/Gov’t prof. allows</a:t>
            </a:r>
          </a:p>
          <a:p>
            <a:pPr lvl="1"/>
            <a:r>
              <a:rPr lang="en-US" b="1" dirty="0" smtClean="0"/>
              <a:t>Analytic Lifecycle</a:t>
            </a:r>
            <a:r>
              <a:rPr lang="en-US" dirty="0" smtClean="0"/>
              <a:t>: Business Case Evaluation (BCE) - EACOE</a:t>
            </a:r>
          </a:p>
          <a:p>
            <a:pPr lvl="2"/>
            <a:r>
              <a:rPr lang="en-US" dirty="0" smtClean="0"/>
              <a:t>Organization and Analysis</a:t>
            </a:r>
            <a:endParaRPr lang="en-US" dirty="0"/>
          </a:p>
        </p:txBody>
      </p:sp>
    </p:spTree>
    <p:extLst>
      <p:ext uri="{BB962C8B-B14F-4D97-AF65-F5344CB8AC3E}">
        <p14:creationId xmlns:p14="http://schemas.microsoft.com/office/powerpoint/2010/main" val="170883762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 Transform Load (ETL)</a:t>
            </a:r>
            <a:endParaRPr lang="en-US" dirty="0"/>
          </a:p>
        </p:txBody>
      </p:sp>
      <p:sp>
        <p:nvSpPr>
          <p:cNvPr id="3" name="Content Placeholder 2"/>
          <p:cNvSpPr>
            <a:spLocks noGrp="1"/>
          </p:cNvSpPr>
          <p:nvPr>
            <p:ph idx="1"/>
          </p:nvPr>
        </p:nvSpPr>
        <p:spPr>
          <a:xfrm>
            <a:off x="457200" y="1269930"/>
            <a:ext cx="8229600" cy="1245507"/>
          </a:xfrm>
        </p:spPr>
        <p:txBody>
          <a:bodyPr>
            <a:normAutofit fontScale="70000" lnSpcReduction="20000"/>
          </a:bodyPr>
          <a:lstStyle/>
          <a:p>
            <a:r>
              <a:rPr lang="en-US" dirty="0"/>
              <a:t>Extract Transform Load (ETL) is a process of </a:t>
            </a:r>
            <a:r>
              <a:rPr lang="en-US" b="1" dirty="0"/>
              <a:t>loading data from a source system into a </a:t>
            </a:r>
            <a:r>
              <a:rPr lang="en-US" b="1" dirty="0" smtClean="0"/>
              <a:t>target </a:t>
            </a:r>
            <a:r>
              <a:rPr lang="en-US" b="1" dirty="0"/>
              <a:t>system</a:t>
            </a:r>
            <a:r>
              <a:rPr lang="en-US" dirty="0"/>
              <a:t>. The source system can be a database, a flat file, or </a:t>
            </a:r>
            <a:r>
              <a:rPr lang="en-US" dirty="0" smtClean="0"/>
              <a:t>an </a:t>
            </a:r>
            <a:r>
              <a:rPr lang="en-US" spc="-10" dirty="0" smtClean="0">
                <a:cs typeface="Times New Roman"/>
              </a:rPr>
              <a:t>application</a:t>
            </a:r>
            <a:r>
              <a:rPr lang="en-US" spc="-10" dirty="0">
                <a:cs typeface="Times New Roman"/>
              </a:rPr>
              <a:t>. </a:t>
            </a:r>
            <a:r>
              <a:rPr lang="en-US" spc="-20" dirty="0">
                <a:cs typeface="Times New Roman"/>
              </a:rPr>
              <a:t>Similarly,  </a:t>
            </a:r>
            <a:r>
              <a:rPr lang="en-US" spc="-10" dirty="0">
                <a:cs typeface="Times New Roman"/>
              </a:rPr>
              <a:t>the </a:t>
            </a:r>
            <a:r>
              <a:rPr lang="en-US" spc="-15" dirty="0">
                <a:cs typeface="Times New Roman"/>
              </a:rPr>
              <a:t>target </a:t>
            </a:r>
            <a:r>
              <a:rPr lang="en-US" spc="-10" dirty="0">
                <a:cs typeface="Times New Roman"/>
              </a:rPr>
              <a:t>system can </a:t>
            </a:r>
            <a:r>
              <a:rPr lang="en-US" spc="-5" dirty="0">
                <a:cs typeface="Times New Roman"/>
              </a:rPr>
              <a:t>be a </a:t>
            </a:r>
            <a:r>
              <a:rPr lang="en-US" spc="-10" dirty="0">
                <a:cs typeface="Times New Roman"/>
              </a:rPr>
              <a:t>database </a:t>
            </a:r>
            <a:r>
              <a:rPr lang="en-US" spc="-5" dirty="0">
                <a:cs typeface="Times New Roman"/>
              </a:rPr>
              <a:t>or </a:t>
            </a:r>
            <a:r>
              <a:rPr lang="en-US" spc="-10" dirty="0">
                <a:cs typeface="Times New Roman"/>
              </a:rPr>
              <a:t>some other storage</a:t>
            </a:r>
            <a:r>
              <a:rPr lang="en-US" spc="175" dirty="0">
                <a:cs typeface="Times New Roman"/>
              </a:rPr>
              <a:t> </a:t>
            </a:r>
            <a:r>
              <a:rPr lang="en-US" spc="-10" dirty="0">
                <a:cs typeface="Times New Roman"/>
              </a:rPr>
              <a:t>system</a:t>
            </a:r>
            <a:r>
              <a:rPr lang="en-US" spc="-10" dirty="0" smtClean="0">
                <a:cs typeface="Times New Roman"/>
              </a:rPr>
              <a:t>.</a:t>
            </a:r>
            <a:r>
              <a:rPr lang="en-US" dirty="0" smtClean="0"/>
              <a:t> </a:t>
            </a:r>
            <a:endParaRPr lang="en-US" dirty="0"/>
          </a:p>
        </p:txBody>
      </p:sp>
      <p:sp>
        <p:nvSpPr>
          <p:cNvPr id="4" name="object 2"/>
          <p:cNvSpPr/>
          <p:nvPr/>
        </p:nvSpPr>
        <p:spPr>
          <a:xfrm>
            <a:off x="1317014" y="2393042"/>
            <a:ext cx="6618177" cy="3835811"/>
          </a:xfrm>
          <a:prstGeom prst="rect">
            <a:avLst/>
          </a:prstGeom>
          <a:blipFill>
            <a:blip r:embed="rId2" cstate="print"/>
            <a:stretch>
              <a:fillRect/>
            </a:stretch>
          </a:blipFill>
        </p:spPr>
        <p:txBody>
          <a:bodyPr wrap="square" lIns="0" tIns="0" rIns="0" bIns="0" rtlCol="0"/>
          <a:lstStyle/>
          <a:p>
            <a:endParaRPr/>
          </a:p>
        </p:txBody>
      </p:sp>
      <p:sp>
        <p:nvSpPr>
          <p:cNvPr id="5" name="Rectangle 4"/>
          <p:cNvSpPr/>
          <p:nvPr/>
        </p:nvSpPr>
        <p:spPr>
          <a:xfrm>
            <a:off x="0" y="6182956"/>
            <a:ext cx="9144000" cy="305639"/>
          </a:xfrm>
          <a:prstGeom prst="rect">
            <a:avLst/>
          </a:prstGeom>
        </p:spPr>
        <p:txBody>
          <a:bodyPr wrap="square">
            <a:spAutoFit/>
          </a:bodyPr>
          <a:lstStyle/>
          <a:p>
            <a:pPr marL="2063114" marR="151130" indent="-1897380">
              <a:lnSpc>
                <a:spcPts val="1660"/>
              </a:lnSpc>
              <a:spcBef>
                <a:spcPts val="210"/>
              </a:spcBef>
            </a:pPr>
            <a:r>
              <a:rPr lang="en-US" sz="1400" b="1" spc="-15" dirty="0">
                <a:latin typeface="Times New Roman"/>
                <a:cs typeface="Times New Roman"/>
              </a:rPr>
              <a:t>Figure </a:t>
            </a:r>
            <a:r>
              <a:rPr lang="en-US" sz="1400" b="1" spc="-5" dirty="0">
                <a:latin typeface="Times New Roman"/>
                <a:cs typeface="Times New Roman"/>
              </a:rPr>
              <a:t>4.3 </a:t>
            </a:r>
            <a:r>
              <a:rPr lang="en-US" sz="1400" spc="-10" dirty="0">
                <a:latin typeface="Times New Roman"/>
                <a:cs typeface="Times New Roman"/>
              </a:rPr>
              <a:t>An ETL process can extract data from multiple sources and transform it for  loading into </a:t>
            </a:r>
            <a:r>
              <a:rPr lang="en-US" sz="1400" spc="-5" dirty="0">
                <a:latin typeface="Times New Roman"/>
                <a:cs typeface="Times New Roman"/>
              </a:rPr>
              <a:t>a </a:t>
            </a:r>
            <a:r>
              <a:rPr lang="en-US" sz="1400" spc="-10" dirty="0">
                <a:latin typeface="Times New Roman"/>
                <a:cs typeface="Times New Roman"/>
              </a:rPr>
              <a:t>single </a:t>
            </a:r>
            <a:r>
              <a:rPr lang="en-US" sz="1400" spc="-15" dirty="0">
                <a:latin typeface="Times New Roman"/>
                <a:cs typeface="Times New Roman"/>
              </a:rPr>
              <a:t>target</a:t>
            </a:r>
            <a:r>
              <a:rPr lang="en-US" sz="1400" spc="50" dirty="0">
                <a:latin typeface="Times New Roman"/>
                <a:cs typeface="Times New Roman"/>
              </a:rPr>
              <a:t> </a:t>
            </a:r>
            <a:r>
              <a:rPr lang="en-US" sz="1400" spc="-10" dirty="0">
                <a:latin typeface="Times New Roman"/>
                <a:cs typeface="Times New Roman"/>
              </a:rPr>
              <a:t>system.</a:t>
            </a:r>
            <a:endParaRPr lang="en-US" sz="1400" dirty="0">
              <a:latin typeface="Times New Roman"/>
              <a:cs typeface="Times New Roman"/>
            </a:endParaRPr>
          </a:p>
        </p:txBody>
      </p:sp>
    </p:spTree>
    <p:extLst>
      <p:ext uri="{BB962C8B-B14F-4D97-AF65-F5344CB8AC3E}">
        <p14:creationId xmlns:p14="http://schemas.microsoft.com/office/powerpoint/2010/main" val="280710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160678"/>
            <a:ext cx="7679483" cy="1143000"/>
          </a:xfrm>
        </p:spPr>
        <p:txBody>
          <a:bodyPr/>
          <a:lstStyle/>
          <a:p>
            <a:r>
              <a:rPr lang="en-US" dirty="0" smtClean="0"/>
              <a:t>Data Warehouse</a:t>
            </a:r>
            <a:endParaRPr lang="en-US" dirty="0"/>
          </a:p>
        </p:txBody>
      </p:sp>
      <p:sp>
        <p:nvSpPr>
          <p:cNvPr id="3" name="Content Placeholder 2"/>
          <p:cNvSpPr>
            <a:spLocks noGrp="1"/>
          </p:cNvSpPr>
          <p:nvPr>
            <p:ph idx="1"/>
          </p:nvPr>
        </p:nvSpPr>
        <p:spPr>
          <a:xfrm>
            <a:off x="487798" y="1454599"/>
            <a:ext cx="8229600" cy="1940149"/>
          </a:xfrm>
        </p:spPr>
        <p:txBody>
          <a:bodyPr>
            <a:normAutofit fontScale="77500" lnSpcReduction="20000"/>
          </a:bodyPr>
          <a:lstStyle/>
          <a:p>
            <a:pPr marL="0" indent="0">
              <a:buNone/>
            </a:pPr>
            <a:r>
              <a:rPr lang="en-US" dirty="0"/>
              <a:t>A data warehouse is </a:t>
            </a:r>
            <a:r>
              <a:rPr lang="en-US" b="1" dirty="0"/>
              <a:t>a central, enterprise-wide repository consisting of historical and </a:t>
            </a:r>
            <a:r>
              <a:rPr lang="en-US" b="1" dirty="0" smtClean="0"/>
              <a:t>current </a:t>
            </a:r>
            <a:r>
              <a:rPr lang="en-US" b="1" dirty="0"/>
              <a:t>data</a:t>
            </a:r>
            <a:r>
              <a:rPr lang="en-US" dirty="0"/>
              <a:t>. Data warehouses are </a:t>
            </a:r>
            <a:r>
              <a:rPr lang="en-US" b="1" dirty="0"/>
              <a:t>heavily used by BI </a:t>
            </a:r>
            <a:r>
              <a:rPr lang="en-US" dirty="0"/>
              <a:t>to run various analytical queries, and </a:t>
            </a:r>
            <a:r>
              <a:rPr lang="en-US" dirty="0" smtClean="0"/>
              <a:t>they </a:t>
            </a:r>
            <a:r>
              <a:rPr lang="en-US" dirty="0"/>
              <a:t>usually interface with an OLAP system to support multi-dimensional analytical  </a:t>
            </a:r>
            <a:r>
              <a:rPr lang="en-US" dirty="0" smtClean="0"/>
              <a:t>queries</a:t>
            </a:r>
            <a:r>
              <a:rPr lang="en-US" dirty="0"/>
              <a:t>.</a:t>
            </a:r>
          </a:p>
        </p:txBody>
      </p:sp>
      <p:sp>
        <p:nvSpPr>
          <p:cNvPr id="4" name="object 4"/>
          <p:cNvSpPr/>
          <p:nvPr/>
        </p:nvSpPr>
        <p:spPr>
          <a:xfrm>
            <a:off x="2100291" y="3125783"/>
            <a:ext cx="4764059" cy="311307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98904" y="6238140"/>
            <a:ext cx="8807389" cy="240237"/>
          </a:xfrm>
          <a:prstGeom prst="rect">
            <a:avLst/>
          </a:prstGeom>
        </p:spPr>
        <p:txBody>
          <a:bodyPr vert="horz" wrap="square" lIns="0" tIns="26670" rIns="0" bIns="0" rtlCol="0">
            <a:spAutoFit/>
          </a:bodyPr>
          <a:lstStyle/>
          <a:p>
            <a:pPr marL="2063114" marR="5080" indent="-1799589">
              <a:lnSpc>
                <a:spcPts val="1660"/>
              </a:lnSpc>
              <a:spcBef>
                <a:spcPts val="210"/>
              </a:spcBef>
            </a:pPr>
            <a:r>
              <a:rPr sz="1400" b="1" spc="-15" dirty="0">
                <a:latin typeface="Times New Roman"/>
                <a:cs typeface="Times New Roman"/>
              </a:rPr>
              <a:t>Figure </a:t>
            </a:r>
            <a:r>
              <a:rPr sz="1400" b="1" spc="-5" dirty="0">
                <a:latin typeface="Times New Roman"/>
                <a:cs typeface="Times New Roman"/>
              </a:rPr>
              <a:t>4.4 </a:t>
            </a:r>
            <a:r>
              <a:rPr sz="1400" spc="-10" dirty="0">
                <a:latin typeface="Times New Roman"/>
                <a:cs typeface="Times New Roman"/>
              </a:rPr>
              <a:t>Batch jobs periodically load data into </a:t>
            </a:r>
            <a:r>
              <a:rPr sz="1400" spc="-5" dirty="0">
                <a:latin typeface="Times New Roman"/>
                <a:cs typeface="Times New Roman"/>
              </a:rPr>
              <a:t>a </a:t>
            </a:r>
            <a:r>
              <a:rPr sz="1400" spc="-10" dirty="0">
                <a:latin typeface="Times New Roman"/>
                <a:cs typeface="Times New Roman"/>
              </a:rPr>
              <a:t>data warehouse from operational  systems like </a:t>
            </a:r>
            <a:r>
              <a:rPr sz="1400" spc="-50" dirty="0">
                <a:latin typeface="Times New Roman"/>
                <a:cs typeface="Times New Roman"/>
              </a:rPr>
              <a:t>ERP, </a:t>
            </a:r>
            <a:r>
              <a:rPr sz="1400" spc="-15" dirty="0">
                <a:latin typeface="Times New Roman"/>
                <a:cs typeface="Times New Roman"/>
              </a:rPr>
              <a:t>CRM </a:t>
            </a:r>
            <a:r>
              <a:rPr sz="1400" spc="-10" dirty="0">
                <a:latin typeface="Times New Roman"/>
                <a:cs typeface="Times New Roman"/>
              </a:rPr>
              <a:t>and</a:t>
            </a:r>
            <a:r>
              <a:rPr sz="1400" spc="60" dirty="0">
                <a:latin typeface="Times New Roman"/>
                <a:cs typeface="Times New Roman"/>
              </a:rPr>
              <a:t> </a:t>
            </a:r>
            <a:r>
              <a:rPr sz="1400" spc="-10" dirty="0">
                <a:latin typeface="Times New Roman"/>
                <a:cs typeface="Times New Roman"/>
              </a:rPr>
              <a:t>SCM</a:t>
            </a:r>
            <a:r>
              <a:rPr sz="1400" spc="-10" dirty="0" smtClean="0">
                <a:latin typeface="Times New Roman"/>
                <a:cs typeface="Times New Roman"/>
              </a:rPr>
              <a:t>.</a:t>
            </a:r>
            <a:endParaRPr sz="1400" dirty="0">
              <a:latin typeface="Times New Roman"/>
              <a:cs typeface="Times New Roman"/>
            </a:endParaRPr>
          </a:p>
        </p:txBody>
      </p:sp>
    </p:spTree>
    <p:extLst>
      <p:ext uri="{BB962C8B-B14F-4D97-AF65-F5344CB8AC3E}">
        <p14:creationId xmlns:p14="http://schemas.microsoft.com/office/powerpoint/2010/main" val="2808819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91050"/>
            <a:ext cx="7679483" cy="1143000"/>
          </a:xfrm>
        </p:spPr>
        <p:txBody>
          <a:bodyPr/>
          <a:lstStyle/>
          <a:p>
            <a:r>
              <a:rPr lang="en-US" dirty="0" smtClean="0"/>
              <a:t>Data Marts</a:t>
            </a:r>
            <a:endParaRPr lang="en-US" dirty="0"/>
          </a:p>
        </p:txBody>
      </p:sp>
      <p:sp>
        <p:nvSpPr>
          <p:cNvPr id="3" name="Content Placeholder 2"/>
          <p:cNvSpPr>
            <a:spLocks noGrp="1"/>
          </p:cNvSpPr>
          <p:nvPr>
            <p:ph idx="1"/>
          </p:nvPr>
        </p:nvSpPr>
        <p:spPr>
          <a:xfrm>
            <a:off x="168314" y="1110060"/>
            <a:ext cx="8895787" cy="1463239"/>
          </a:xfrm>
        </p:spPr>
        <p:txBody>
          <a:bodyPr>
            <a:normAutofit fontScale="55000" lnSpcReduction="20000"/>
          </a:bodyPr>
          <a:lstStyle/>
          <a:p>
            <a:pPr marL="0" indent="0">
              <a:buNone/>
            </a:pPr>
            <a:r>
              <a:rPr lang="en-US" sz="3800" spc="-10" dirty="0">
                <a:cs typeface="Times New Roman"/>
              </a:rPr>
              <a:t>A data mart is </a:t>
            </a:r>
            <a:r>
              <a:rPr lang="en-US" sz="3800" b="1" spc="-5" dirty="0">
                <a:cs typeface="Times New Roman"/>
              </a:rPr>
              <a:t>a </a:t>
            </a:r>
            <a:r>
              <a:rPr lang="en-US" sz="3800" b="1" spc="-5" dirty="0" smtClean="0">
                <a:cs typeface="Times New Roman"/>
              </a:rPr>
              <a:t>particular </a:t>
            </a:r>
            <a:r>
              <a:rPr lang="en-US" sz="3800" b="1" spc="-10" dirty="0" smtClean="0">
                <a:cs typeface="Times New Roman"/>
              </a:rPr>
              <a:t>subset </a:t>
            </a:r>
            <a:r>
              <a:rPr lang="en-US" sz="3800" b="1" spc="-5" dirty="0">
                <a:cs typeface="Times New Roman"/>
              </a:rPr>
              <a:t>of </a:t>
            </a:r>
            <a:r>
              <a:rPr lang="en-US" sz="3800" b="1" spc="-10" dirty="0">
                <a:cs typeface="Times New Roman"/>
              </a:rPr>
              <a:t>the data </a:t>
            </a:r>
            <a:r>
              <a:rPr lang="en-US" sz="3800" spc="-10" dirty="0">
                <a:cs typeface="Times New Roman"/>
              </a:rPr>
              <a:t>stored in </a:t>
            </a:r>
            <a:r>
              <a:rPr lang="en-US" sz="3800" spc="-5" dirty="0">
                <a:cs typeface="Times New Roman"/>
              </a:rPr>
              <a:t>a </a:t>
            </a:r>
            <a:r>
              <a:rPr lang="en-US" sz="3800" spc="-10" dirty="0">
                <a:cs typeface="Times New Roman"/>
              </a:rPr>
              <a:t>data warehouse that typically belongs to </a:t>
            </a:r>
            <a:r>
              <a:rPr lang="en-US" sz="3800" spc="-5" dirty="0">
                <a:cs typeface="Times New Roman"/>
              </a:rPr>
              <a:t>a </a:t>
            </a:r>
            <a:r>
              <a:rPr lang="en-US" sz="3800" spc="-10" dirty="0" smtClean="0">
                <a:cs typeface="Times New Roman"/>
              </a:rPr>
              <a:t>department</a:t>
            </a:r>
            <a:r>
              <a:rPr lang="en-US" sz="3800" spc="-10" dirty="0">
                <a:cs typeface="Times New Roman"/>
              </a:rPr>
              <a:t>, division, </a:t>
            </a:r>
            <a:r>
              <a:rPr lang="en-US" sz="3800" spc="-5" dirty="0">
                <a:cs typeface="Times New Roman"/>
              </a:rPr>
              <a:t>or </a:t>
            </a:r>
            <a:r>
              <a:rPr lang="en-US" sz="3800" spc="-10" dirty="0">
                <a:cs typeface="Times New Roman"/>
              </a:rPr>
              <a:t>specific line </a:t>
            </a:r>
            <a:r>
              <a:rPr lang="en-US" sz="3800" spc="-5" dirty="0">
                <a:cs typeface="Times New Roman"/>
              </a:rPr>
              <a:t>of </a:t>
            </a:r>
            <a:r>
              <a:rPr lang="en-US" sz="3800" spc="-10" dirty="0">
                <a:cs typeface="Times New Roman"/>
              </a:rPr>
              <a:t>business. </a:t>
            </a:r>
            <a:endParaRPr lang="en-US" sz="3800" spc="-10" dirty="0" smtClean="0">
              <a:cs typeface="Times New Roman"/>
            </a:endParaRPr>
          </a:p>
          <a:p>
            <a:pPr marL="0" indent="0">
              <a:buNone/>
            </a:pPr>
            <a:r>
              <a:rPr lang="en-US" sz="3800" spc="-10" dirty="0" smtClean="0">
                <a:cs typeface="Times New Roman"/>
              </a:rPr>
              <a:t>Enterprise</a:t>
            </a:r>
            <a:r>
              <a:rPr lang="en-US" sz="3800" spc="-10" dirty="0">
                <a:cs typeface="Times New Roman"/>
              </a:rPr>
              <a:t>-wide data is collected and business entities are </a:t>
            </a:r>
            <a:r>
              <a:rPr lang="en-US" sz="3800" spc="-10" dirty="0" smtClean="0">
                <a:cs typeface="Times New Roman"/>
              </a:rPr>
              <a:t>then </a:t>
            </a:r>
            <a:r>
              <a:rPr lang="en-US" sz="3800" spc="-10" dirty="0">
                <a:cs typeface="Times New Roman"/>
              </a:rPr>
              <a:t>extracted.  </a:t>
            </a:r>
            <a:r>
              <a:rPr lang="en-US" sz="3800" spc="-10" dirty="0" smtClean="0">
                <a:cs typeface="Times New Roman"/>
              </a:rPr>
              <a:t>  Domain specific </a:t>
            </a:r>
            <a:r>
              <a:rPr lang="en-US" sz="3800" spc="-10" dirty="0">
                <a:cs typeface="Times New Roman"/>
              </a:rPr>
              <a:t>entities are persisted into the data warehouse via an ETL </a:t>
            </a:r>
            <a:r>
              <a:rPr lang="en-US" sz="3800" spc="-10" dirty="0" smtClean="0">
                <a:cs typeface="Times New Roman"/>
              </a:rPr>
              <a:t>process</a:t>
            </a:r>
            <a:r>
              <a:rPr lang="en-US" sz="3800" spc="-10" dirty="0">
                <a:cs typeface="Times New Roman"/>
              </a:rPr>
              <a:t>.</a:t>
            </a:r>
            <a:endParaRPr lang="en-US" sz="3800" dirty="0">
              <a:cs typeface="Times New Roman"/>
            </a:endParaRPr>
          </a:p>
          <a:p>
            <a:endParaRPr lang="en-US" dirty="0"/>
          </a:p>
        </p:txBody>
      </p:sp>
      <p:sp>
        <p:nvSpPr>
          <p:cNvPr id="4" name="object 3"/>
          <p:cNvSpPr/>
          <p:nvPr/>
        </p:nvSpPr>
        <p:spPr>
          <a:xfrm>
            <a:off x="1033884" y="2476870"/>
            <a:ext cx="6645601" cy="3715840"/>
          </a:xfrm>
          <a:prstGeom prst="rect">
            <a:avLst/>
          </a:prstGeom>
          <a:blipFill>
            <a:blip r:embed="rId2" cstate="print"/>
            <a:stretch>
              <a:fillRect/>
            </a:stretch>
          </a:blipFill>
        </p:spPr>
        <p:txBody>
          <a:bodyPr wrap="square" lIns="0" tIns="0" rIns="0" bIns="0" rtlCol="0"/>
          <a:lstStyle/>
          <a:p>
            <a:endParaRPr/>
          </a:p>
        </p:txBody>
      </p:sp>
      <p:sp>
        <p:nvSpPr>
          <p:cNvPr id="5" name="Rectangle 4"/>
          <p:cNvSpPr/>
          <p:nvPr/>
        </p:nvSpPr>
        <p:spPr>
          <a:xfrm>
            <a:off x="2" y="6058561"/>
            <a:ext cx="9143998" cy="528777"/>
          </a:xfrm>
          <a:prstGeom prst="rect">
            <a:avLst/>
          </a:prstGeom>
        </p:spPr>
        <p:txBody>
          <a:bodyPr wrap="square">
            <a:spAutoFit/>
          </a:bodyPr>
          <a:lstStyle/>
          <a:p>
            <a:pPr marL="223520" marR="187960" indent="-635" algn="ctr">
              <a:lnSpc>
                <a:spcPts val="1660"/>
              </a:lnSpc>
              <a:spcBef>
                <a:spcPts val="210"/>
              </a:spcBef>
            </a:pPr>
            <a:r>
              <a:rPr lang="en-US" sz="1400" b="1" spc="-15" dirty="0">
                <a:latin typeface="Times New Roman"/>
                <a:cs typeface="Times New Roman"/>
              </a:rPr>
              <a:t>Figure </a:t>
            </a:r>
            <a:r>
              <a:rPr lang="en-US" sz="1400" b="1" spc="-5" dirty="0">
                <a:latin typeface="Times New Roman"/>
                <a:cs typeface="Times New Roman"/>
              </a:rPr>
              <a:t>4.5 </a:t>
            </a:r>
            <a:r>
              <a:rPr lang="en-US" sz="1400" spc="-10" dirty="0">
                <a:latin typeface="Times New Roman"/>
                <a:cs typeface="Times New Roman"/>
              </a:rPr>
              <a:t>A data </a:t>
            </a:r>
            <a:r>
              <a:rPr lang="en-US" sz="1400" spc="-20" dirty="0">
                <a:latin typeface="Times New Roman"/>
                <a:cs typeface="Times New Roman"/>
              </a:rPr>
              <a:t>warehouse’s </a:t>
            </a:r>
            <a:r>
              <a:rPr lang="en-US" sz="1400" spc="-10" dirty="0">
                <a:latin typeface="Times New Roman"/>
                <a:cs typeface="Times New Roman"/>
              </a:rPr>
              <a:t>single version </a:t>
            </a:r>
            <a:r>
              <a:rPr lang="en-US" sz="1400" spc="-5" dirty="0">
                <a:latin typeface="Times New Roman"/>
                <a:cs typeface="Times New Roman"/>
              </a:rPr>
              <a:t>of </a:t>
            </a:r>
            <a:r>
              <a:rPr lang="en-US" sz="1400" spc="-10" dirty="0">
                <a:latin typeface="Times New Roman"/>
                <a:cs typeface="Times New Roman"/>
              </a:rPr>
              <a:t>“truth” is based on cleansed data,  which is </a:t>
            </a:r>
            <a:r>
              <a:rPr lang="en-US" sz="1400" spc="-5" dirty="0">
                <a:latin typeface="Times New Roman"/>
                <a:cs typeface="Times New Roman"/>
              </a:rPr>
              <a:t>a </a:t>
            </a:r>
            <a:r>
              <a:rPr lang="en-US" sz="1400" spc="-10" dirty="0">
                <a:latin typeface="Times New Roman"/>
                <a:cs typeface="Times New Roman"/>
              </a:rPr>
              <a:t>prerequisite for accurate and </a:t>
            </a:r>
            <a:r>
              <a:rPr lang="en-US" sz="1400" spc="-15" dirty="0">
                <a:latin typeface="Times New Roman"/>
                <a:cs typeface="Times New Roman"/>
              </a:rPr>
              <a:t>error-free </a:t>
            </a:r>
            <a:r>
              <a:rPr lang="en-US" sz="1400" spc="-10" dirty="0">
                <a:latin typeface="Times New Roman"/>
                <a:cs typeface="Times New Roman"/>
              </a:rPr>
              <a:t>reports, as per the output shown on  the</a:t>
            </a:r>
            <a:r>
              <a:rPr lang="en-US" sz="1400" spc="-60" dirty="0">
                <a:latin typeface="Times New Roman"/>
                <a:cs typeface="Times New Roman"/>
              </a:rPr>
              <a:t> </a:t>
            </a:r>
            <a:r>
              <a:rPr lang="en-US" sz="1400" spc="-10" dirty="0">
                <a:latin typeface="Times New Roman"/>
                <a:cs typeface="Times New Roman"/>
              </a:rPr>
              <a:t>right.</a:t>
            </a:r>
            <a:endParaRPr lang="en-US" sz="1400" dirty="0">
              <a:latin typeface="Times New Roman"/>
              <a:cs typeface="Times New Roman"/>
            </a:endParaRPr>
          </a:p>
        </p:txBody>
      </p:sp>
    </p:spTree>
    <p:extLst>
      <p:ext uri="{BB962C8B-B14F-4D97-AF65-F5344CB8AC3E}">
        <p14:creationId xmlns:p14="http://schemas.microsoft.com/office/powerpoint/2010/main" val="2274690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160678"/>
            <a:ext cx="7679483" cy="1143000"/>
          </a:xfrm>
        </p:spPr>
        <p:txBody>
          <a:bodyPr/>
          <a:lstStyle/>
          <a:p>
            <a:r>
              <a:rPr lang="en-US" dirty="0" smtClean="0"/>
              <a:t>Ad-hoc Reports and Dashboards</a:t>
            </a:r>
            <a:endParaRPr lang="en-US" dirty="0"/>
          </a:p>
        </p:txBody>
      </p:sp>
      <p:sp>
        <p:nvSpPr>
          <p:cNvPr id="9" name="Content Placeholder 8"/>
          <p:cNvSpPr>
            <a:spLocks noGrp="1"/>
          </p:cNvSpPr>
          <p:nvPr>
            <p:ph idx="1"/>
          </p:nvPr>
        </p:nvSpPr>
        <p:spPr>
          <a:xfrm>
            <a:off x="243840" y="1005840"/>
            <a:ext cx="8442960" cy="2183799"/>
          </a:xfrm>
        </p:spPr>
        <p:txBody>
          <a:bodyPr>
            <a:normAutofit fontScale="55000" lnSpcReduction="20000"/>
          </a:bodyPr>
          <a:lstStyle/>
          <a:p>
            <a:endParaRPr lang="en-US" dirty="0" smtClean="0"/>
          </a:p>
          <a:p>
            <a:pPr marL="0" indent="0">
              <a:buNone/>
            </a:pPr>
            <a:r>
              <a:rPr lang="en-US" dirty="0"/>
              <a:t>Traditional BI primarily utilizes </a:t>
            </a:r>
            <a:r>
              <a:rPr lang="en-US" b="1" dirty="0"/>
              <a:t>descriptive</a:t>
            </a:r>
            <a:r>
              <a:rPr lang="en-US" dirty="0"/>
              <a:t> and </a:t>
            </a:r>
            <a:r>
              <a:rPr lang="en-US" b="1" dirty="0"/>
              <a:t>diagnostic</a:t>
            </a:r>
            <a:r>
              <a:rPr lang="en-US" dirty="0"/>
              <a:t> analytics to provide  information on historical and current events. It is not “intelligent” because it only provides </a:t>
            </a:r>
            <a:r>
              <a:rPr lang="en-US" dirty="0" smtClean="0"/>
              <a:t>answers </a:t>
            </a:r>
            <a:r>
              <a:rPr lang="en-US" dirty="0"/>
              <a:t>to correctly formulated </a:t>
            </a:r>
            <a:r>
              <a:rPr lang="en-US" dirty="0" smtClean="0"/>
              <a:t>questions through:</a:t>
            </a:r>
          </a:p>
          <a:p>
            <a:r>
              <a:rPr lang="en-US" b="1" dirty="0" smtClean="0"/>
              <a:t>Ad</a:t>
            </a:r>
            <a:r>
              <a:rPr lang="en-US" b="1" dirty="0"/>
              <a:t>-hoc reporting </a:t>
            </a:r>
            <a:r>
              <a:rPr lang="en-US" dirty="0"/>
              <a:t>is a process that involves manually processing data to produce </a:t>
            </a:r>
            <a:r>
              <a:rPr lang="en-US" dirty="0" smtClean="0"/>
              <a:t>custom-made reports</a:t>
            </a:r>
          </a:p>
          <a:p>
            <a:r>
              <a:rPr lang="en-US" b="1" spc="-10" dirty="0">
                <a:cs typeface="Times New Roman"/>
              </a:rPr>
              <a:t>Dashboards</a:t>
            </a:r>
            <a:r>
              <a:rPr lang="en-US" spc="-10" dirty="0">
                <a:cs typeface="Times New Roman"/>
              </a:rPr>
              <a:t> provide </a:t>
            </a:r>
            <a:r>
              <a:rPr lang="en-US" spc="-5" dirty="0">
                <a:cs typeface="Times New Roman"/>
              </a:rPr>
              <a:t>a </a:t>
            </a:r>
            <a:r>
              <a:rPr lang="en-US" spc="-10" dirty="0">
                <a:cs typeface="Times New Roman"/>
              </a:rPr>
              <a:t>holistic view </a:t>
            </a:r>
            <a:r>
              <a:rPr lang="en-US" spc="-5" dirty="0">
                <a:cs typeface="Times New Roman"/>
              </a:rPr>
              <a:t>of </a:t>
            </a:r>
            <a:r>
              <a:rPr lang="en-US" spc="-10" dirty="0">
                <a:cs typeface="Times New Roman"/>
              </a:rPr>
              <a:t>key business areas. The information displayed on  dashboards is generated at periodic intervals in </a:t>
            </a:r>
            <a:r>
              <a:rPr lang="en-US" spc="-10" dirty="0" smtClean="0">
                <a:cs typeface="Times New Roman"/>
              </a:rPr>
              <a:t>real-time </a:t>
            </a:r>
            <a:r>
              <a:rPr lang="en-US" spc="-5" dirty="0">
                <a:cs typeface="Times New Roman"/>
              </a:rPr>
              <a:t>or </a:t>
            </a:r>
            <a:r>
              <a:rPr lang="en-US" spc="-15" dirty="0">
                <a:cs typeface="Times New Roman"/>
              </a:rPr>
              <a:t>near-</a:t>
            </a:r>
            <a:r>
              <a:rPr lang="en-US" spc="-15" dirty="0" err="1">
                <a:cs typeface="Times New Roman"/>
              </a:rPr>
              <a:t>realtime</a:t>
            </a:r>
            <a:r>
              <a:rPr lang="en-US" spc="-15" dirty="0">
                <a:cs typeface="Times New Roman"/>
              </a:rPr>
              <a:t>. </a:t>
            </a:r>
            <a:endParaRPr lang="en-US" dirty="0"/>
          </a:p>
        </p:txBody>
      </p:sp>
      <p:sp>
        <p:nvSpPr>
          <p:cNvPr id="5" name="object 3"/>
          <p:cNvSpPr/>
          <p:nvPr/>
        </p:nvSpPr>
        <p:spPr>
          <a:xfrm>
            <a:off x="695931" y="3091955"/>
            <a:ext cx="3820992" cy="2615834"/>
          </a:xfrm>
          <a:prstGeom prst="rect">
            <a:avLst/>
          </a:prstGeom>
          <a:blipFill>
            <a:blip r:embed="rId2" cstate="print"/>
            <a:stretch>
              <a:fillRect/>
            </a:stretch>
          </a:blipFill>
        </p:spPr>
        <p:txBody>
          <a:bodyPr wrap="square" lIns="0" tIns="0" rIns="0" bIns="0" rtlCol="0"/>
          <a:lstStyle/>
          <a:p>
            <a:endParaRPr/>
          </a:p>
        </p:txBody>
      </p:sp>
      <p:sp>
        <p:nvSpPr>
          <p:cNvPr id="6" name="object 5"/>
          <p:cNvSpPr/>
          <p:nvPr/>
        </p:nvSpPr>
        <p:spPr>
          <a:xfrm>
            <a:off x="4742226" y="3091955"/>
            <a:ext cx="4204919" cy="2615834"/>
          </a:xfrm>
          <a:prstGeom prst="rect">
            <a:avLst/>
          </a:prstGeom>
          <a:blipFill>
            <a:blip r:embed="rId3" cstate="print"/>
            <a:stretch>
              <a:fillRect/>
            </a:stretch>
          </a:blipFill>
        </p:spPr>
        <p:txBody>
          <a:bodyPr wrap="square" lIns="0" tIns="0" rIns="0" bIns="0" rtlCol="0"/>
          <a:lstStyle/>
          <a:p>
            <a:endParaRPr/>
          </a:p>
        </p:txBody>
      </p:sp>
      <p:sp>
        <p:nvSpPr>
          <p:cNvPr id="7" name="Rectangle 6"/>
          <p:cNvSpPr/>
          <p:nvPr/>
        </p:nvSpPr>
        <p:spPr>
          <a:xfrm>
            <a:off x="90404" y="5813545"/>
            <a:ext cx="4426521" cy="523220"/>
          </a:xfrm>
          <a:prstGeom prst="rect">
            <a:avLst/>
          </a:prstGeom>
        </p:spPr>
        <p:txBody>
          <a:bodyPr wrap="square">
            <a:spAutoFit/>
          </a:bodyPr>
          <a:lstStyle/>
          <a:p>
            <a:pPr marR="302260" algn="ctr">
              <a:spcBef>
                <a:spcPts val="210"/>
              </a:spcBef>
            </a:pPr>
            <a:r>
              <a:rPr lang="en-US" sz="1400" b="1" spc="-15" dirty="0">
                <a:latin typeface="Times New Roman"/>
                <a:cs typeface="Times New Roman"/>
              </a:rPr>
              <a:t>Figure </a:t>
            </a:r>
            <a:r>
              <a:rPr lang="en-US" sz="1400" b="1" spc="-5" dirty="0">
                <a:latin typeface="Times New Roman"/>
                <a:cs typeface="Times New Roman"/>
              </a:rPr>
              <a:t>4.6 </a:t>
            </a:r>
            <a:r>
              <a:rPr lang="en-US" sz="1400" spc="-15" dirty="0">
                <a:latin typeface="Times New Roman"/>
                <a:cs typeface="Times New Roman"/>
              </a:rPr>
              <a:t>OLAP </a:t>
            </a:r>
            <a:r>
              <a:rPr lang="en-US" sz="1400" spc="-10" dirty="0">
                <a:latin typeface="Times New Roman"/>
                <a:cs typeface="Times New Roman"/>
              </a:rPr>
              <a:t>and </a:t>
            </a:r>
            <a:r>
              <a:rPr lang="en-US" sz="1400" spc="-45" dirty="0">
                <a:latin typeface="Times New Roman"/>
                <a:cs typeface="Times New Roman"/>
              </a:rPr>
              <a:t>OLTP </a:t>
            </a:r>
            <a:r>
              <a:rPr lang="en-US" sz="1400" spc="-10" dirty="0">
                <a:latin typeface="Times New Roman"/>
                <a:cs typeface="Times New Roman"/>
              </a:rPr>
              <a:t>data sources can </a:t>
            </a:r>
            <a:r>
              <a:rPr lang="en-US" sz="1400" spc="-5" dirty="0">
                <a:latin typeface="Times New Roman"/>
                <a:cs typeface="Times New Roman"/>
              </a:rPr>
              <a:t>be </a:t>
            </a:r>
            <a:r>
              <a:rPr lang="en-US" sz="1400" spc="-10" dirty="0">
                <a:latin typeface="Times New Roman"/>
                <a:cs typeface="Times New Roman"/>
              </a:rPr>
              <a:t>used by BI tools for both ad-hoc  reporting and</a:t>
            </a:r>
            <a:r>
              <a:rPr lang="en-US" sz="1400" spc="-5" dirty="0">
                <a:latin typeface="Times New Roman"/>
                <a:cs typeface="Times New Roman"/>
              </a:rPr>
              <a:t> </a:t>
            </a:r>
            <a:r>
              <a:rPr lang="en-US" sz="1400" spc="-10" dirty="0">
                <a:latin typeface="Times New Roman"/>
                <a:cs typeface="Times New Roman"/>
              </a:rPr>
              <a:t>dashboards.</a:t>
            </a:r>
            <a:endParaRPr lang="en-US" sz="1400" dirty="0">
              <a:latin typeface="Times New Roman"/>
              <a:cs typeface="Times New Roman"/>
            </a:endParaRPr>
          </a:p>
        </p:txBody>
      </p:sp>
      <p:sp>
        <p:nvSpPr>
          <p:cNvPr id="8" name="Rectangle 7"/>
          <p:cNvSpPr/>
          <p:nvPr/>
        </p:nvSpPr>
        <p:spPr>
          <a:xfrm>
            <a:off x="4516925" y="5817229"/>
            <a:ext cx="4310365" cy="523220"/>
          </a:xfrm>
          <a:prstGeom prst="rect">
            <a:avLst/>
          </a:prstGeom>
        </p:spPr>
        <p:txBody>
          <a:bodyPr wrap="square">
            <a:spAutoFit/>
          </a:bodyPr>
          <a:lstStyle/>
          <a:p>
            <a:pPr marR="5080" indent="-2341245" algn="ctr">
              <a:spcBef>
                <a:spcPts val="210"/>
              </a:spcBef>
            </a:pPr>
            <a:r>
              <a:rPr lang="en-US" sz="1400" b="1" spc="-15" dirty="0">
                <a:latin typeface="Times New Roman"/>
                <a:cs typeface="Times New Roman"/>
              </a:rPr>
              <a:t>Figure </a:t>
            </a:r>
            <a:r>
              <a:rPr lang="en-US" sz="1400" b="1" spc="-5" dirty="0">
                <a:latin typeface="Times New Roman"/>
                <a:cs typeface="Times New Roman"/>
              </a:rPr>
              <a:t>4.7 </a:t>
            </a:r>
            <a:r>
              <a:rPr lang="en-US" sz="1400" spc="-10" dirty="0">
                <a:latin typeface="Times New Roman"/>
                <a:cs typeface="Times New Roman"/>
              </a:rPr>
              <a:t>BI tools use both </a:t>
            </a:r>
            <a:r>
              <a:rPr lang="en-US" sz="1400" spc="-15" dirty="0">
                <a:latin typeface="Times New Roman"/>
                <a:cs typeface="Times New Roman"/>
              </a:rPr>
              <a:t>OLAP </a:t>
            </a:r>
            <a:r>
              <a:rPr lang="en-US" sz="1400" spc="-10" dirty="0">
                <a:latin typeface="Times New Roman"/>
                <a:cs typeface="Times New Roman"/>
              </a:rPr>
              <a:t>and </a:t>
            </a:r>
            <a:r>
              <a:rPr lang="en-US" sz="1400" spc="-45" dirty="0">
                <a:latin typeface="Times New Roman"/>
                <a:cs typeface="Times New Roman"/>
              </a:rPr>
              <a:t>OLTP </a:t>
            </a:r>
            <a:r>
              <a:rPr lang="en-US" sz="1400" spc="-10" dirty="0">
                <a:latin typeface="Times New Roman"/>
                <a:cs typeface="Times New Roman"/>
              </a:rPr>
              <a:t>to display the information on  dashboards.</a:t>
            </a:r>
            <a:endParaRPr lang="en-US" sz="1400" dirty="0">
              <a:latin typeface="Times New Roman"/>
              <a:cs typeface="Times New Roman"/>
            </a:endParaRPr>
          </a:p>
        </p:txBody>
      </p:sp>
    </p:spTree>
    <p:extLst>
      <p:ext uri="{BB962C8B-B14F-4D97-AF65-F5344CB8AC3E}">
        <p14:creationId xmlns:p14="http://schemas.microsoft.com/office/powerpoint/2010/main" val="9311233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Business Intelligence</a:t>
            </a:r>
            <a:endParaRPr lang="en-US" dirty="0"/>
          </a:p>
        </p:txBody>
      </p:sp>
      <p:sp>
        <p:nvSpPr>
          <p:cNvPr id="3" name="Content Placeholder 2"/>
          <p:cNvSpPr>
            <a:spLocks noGrp="1"/>
          </p:cNvSpPr>
          <p:nvPr>
            <p:ph idx="1"/>
          </p:nvPr>
        </p:nvSpPr>
        <p:spPr>
          <a:xfrm>
            <a:off x="457202" y="1600204"/>
            <a:ext cx="2602509" cy="4525963"/>
          </a:xfrm>
        </p:spPr>
        <p:txBody>
          <a:bodyPr>
            <a:normAutofit fontScale="85000" lnSpcReduction="20000"/>
          </a:bodyPr>
          <a:lstStyle/>
          <a:p>
            <a:pPr marL="0" indent="0">
              <a:buNone/>
            </a:pPr>
            <a:r>
              <a:rPr lang="en-US" spc="-15" dirty="0">
                <a:cs typeface="Times New Roman"/>
              </a:rPr>
              <a:t>Traditional </a:t>
            </a:r>
            <a:r>
              <a:rPr lang="en-US" spc="-10" dirty="0">
                <a:cs typeface="Times New Roman"/>
              </a:rPr>
              <a:t>BI uses </a:t>
            </a:r>
            <a:r>
              <a:rPr lang="en-US" b="1" spc="-10" dirty="0">
                <a:cs typeface="Times New Roman"/>
              </a:rPr>
              <a:t>data warehouses and data marts for reporting and data analysis  </a:t>
            </a:r>
            <a:r>
              <a:rPr lang="en-US" spc="-10" dirty="0">
                <a:cs typeface="Times New Roman"/>
              </a:rPr>
              <a:t>because they allow complex data analysis queries with multiple joins and aggregations to  </a:t>
            </a:r>
            <a:r>
              <a:rPr lang="en-US" spc="-5" dirty="0">
                <a:cs typeface="Times New Roman"/>
              </a:rPr>
              <a:t>be </a:t>
            </a:r>
            <a:r>
              <a:rPr lang="en-US" spc="-10" dirty="0" smtClean="0">
                <a:cs typeface="Times New Roman"/>
              </a:rPr>
              <a:t>issued</a:t>
            </a:r>
            <a:endParaRPr lang="en-US" dirty="0"/>
          </a:p>
        </p:txBody>
      </p:sp>
      <p:sp>
        <p:nvSpPr>
          <p:cNvPr id="5" name="object 3"/>
          <p:cNvSpPr/>
          <p:nvPr/>
        </p:nvSpPr>
        <p:spPr>
          <a:xfrm>
            <a:off x="3059710" y="1341139"/>
            <a:ext cx="5877746" cy="4846220"/>
          </a:xfrm>
          <a:prstGeom prst="rect">
            <a:avLst/>
          </a:prstGeom>
          <a:blipFill>
            <a:blip r:embed="rId2" cstate="print"/>
            <a:stretch>
              <a:fillRect/>
            </a:stretch>
          </a:blipFill>
        </p:spPr>
        <p:txBody>
          <a:bodyPr wrap="square" lIns="0" tIns="0" rIns="0" bIns="0" rtlCol="0"/>
          <a:lstStyle/>
          <a:p>
            <a:endParaRPr/>
          </a:p>
        </p:txBody>
      </p:sp>
      <p:sp>
        <p:nvSpPr>
          <p:cNvPr id="7" name="Rectangle 6"/>
          <p:cNvSpPr/>
          <p:nvPr/>
        </p:nvSpPr>
        <p:spPr>
          <a:xfrm>
            <a:off x="2616398" y="6187359"/>
            <a:ext cx="5955267" cy="338554"/>
          </a:xfrm>
          <a:prstGeom prst="rect">
            <a:avLst/>
          </a:prstGeom>
        </p:spPr>
        <p:txBody>
          <a:bodyPr wrap="square">
            <a:spAutoFit/>
          </a:bodyPr>
          <a:lstStyle/>
          <a:p>
            <a:pPr marL="1839595">
              <a:lnSpc>
                <a:spcPct val="100000"/>
              </a:lnSpc>
              <a:spcBef>
                <a:spcPts val="90"/>
              </a:spcBef>
            </a:pPr>
            <a:r>
              <a:rPr lang="en-US" sz="1600" b="1" spc="-15" dirty="0">
                <a:latin typeface="Times New Roman"/>
                <a:cs typeface="Times New Roman"/>
              </a:rPr>
              <a:t>Figure </a:t>
            </a:r>
            <a:r>
              <a:rPr lang="en-US" sz="1600" b="1" spc="-5" dirty="0">
                <a:latin typeface="Times New Roman"/>
                <a:cs typeface="Times New Roman"/>
              </a:rPr>
              <a:t>4.8 </a:t>
            </a:r>
            <a:r>
              <a:rPr lang="en-US" sz="1600" spc="-10" dirty="0">
                <a:latin typeface="Times New Roman"/>
                <a:cs typeface="Times New Roman"/>
              </a:rPr>
              <a:t>An example </a:t>
            </a:r>
            <a:r>
              <a:rPr lang="en-US" sz="1600" spc="-5" dirty="0">
                <a:latin typeface="Times New Roman"/>
                <a:cs typeface="Times New Roman"/>
              </a:rPr>
              <a:t>of </a:t>
            </a:r>
            <a:r>
              <a:rPr lang="en-US" sz="1600" spc="-10" dirty="0">
                <a:latin typeface="Times New Roman"/>
                <a:cs typeface="Times New Roman"/>
              </a:rPr>
              <a:t>traditional</a:t>
            </a:r>
            <a:r>
              <a:rPr lang="en-US" sz="1600" spc="50" dirty="0">
                <a:latin typeface="Times New Roman"/>
                <a:cs typeface="Times New Roman"/>
              </a:rPr>
              <a:t> </a:t>
            </a:r>
            <a:r>
              <a:rPr lang="en-US" sz="1600" spc="-10" dirty="0">
                <a:latin typeface="Times New Roman"/>
                <a:cs typeface="Times New Roman"/>
              </a:rPr>
              <a:t>BI.</a:t>
            </a:r>
            <a:endParaRPr lang="en-US" sz="1600" dirty="0">
              <a:latin typeface="Times New Roman"/>
              <a:cs typeface="Times New Roman"/>
            </a:endParaRPr>
          </a:p>
        </p:txBody>
      </p:sp>
    </p:spTree>
    <p:extLst>
      <p:ext uri="{BB962C8B-B14F-4D97-AF65-F5344CB8AC3E}">
        <p14:creationId xmlns:p14="http://schemas.microsoft.com/office/powerpoint/2010/main" val="560318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46718"/>
            <a:ext cx="7679483" cy="1143000"/>
          </a:xfrm>
        </p:spPr>
        <p:txBody>
          <a:bodyPr>
            <a:normAutofit/>
          </a:bodyPr>
          <a:lstStyle/>
          <a:p>
            <a:r>
              <a:rPr lang="en-US" dirty="0" smtClean="0"/>
              <a:t>Big Data Business </a:t>
            </a:r>
            <a:r>
              <a:rPr lang="en-US" dirty="0"/>
              <a:t>Intelligence</a:t>
            </a:r>
          </a:p>
        </p:txBody>
      </p:sp>
      <p:sp>
        <p:nvSpPr>
          <p:cNvPr id="3" name="Content Placeholder 2"/>
          <p:cNvSpPr>
            <a:spLocks noGrp="1"/>
          </p:cNvSpPr>
          <p:nvPr>
            <p:ph idx="1"/>
          </p:nvPr>
        </p:nvSpPr>
        <p:spPr>
          <a:xfrm>
            <a:off x="2" y="1446250"/>
            <a:ext cx="2582601" cy="5496087"/>
          </a:xfrm>
        </p:spPr>
        <p:txBody>
          <a:bodyPr>
            <a:normAutofit fontScale="55000" lnSpcReduction="20000"/>
          </a:bodyPr>
          <a:lstStyle/>
          <a:p>
            <a:r>
              <a:rPr lang="en-US" dirty="0"/>
              <a:t>Big Data BI builds upon traditional BI by </a:t>
            </a:r>
            <a:r>
              <a:rPr lang="en-US" b="1" dirty="0"/>
              <a:t>acting on the cleansed, consolidated enterprise- </a:t>
            </a:r>
            <a:r>
              <a:rPr lang="en-US" b="1" dirty="0" smtClean="0"/>
              <a:t>wide </a:t>
            </a:r>
            <a:r>
              <a:rPr lang="en-US" b="1" dirty="0"/>
              <a:t>data in the data warehouse and combining it with semi-structured and unstructured  data sources</a:t>
            </a:r>
            <a:r>
              <a:rPr lang="en-US" b="1" dirty="0" smtClean="0"/>
              <a:t>.</a:t>
            </a:r>
          </a:p>
          <a:p>
            <a:r>
              <a:rPr lang="en-US" dirty="0" smtClean="0"/>
              <a:t>It </a:t>
            </a:r>
            <a:r>
              <a:rPr lang="en-US" dirty="0"/>
              <a:t>comprises both predictive and prescriptive analytics to facilitate the  development of an enterprise-wide understanding of business performance.</a:t>
            </a:r>
          </a:p>
          <a:p>
            <a:endParaRPr lang="en-US" dirty="0"/>
          </a:p>
        </p:txBody>
      </p:sp>
      <p:sp>
        <p:nvSpPr>
          <p:cNvPr id="4" name="object 3"/>
          <p:cNvSpPr/>
          <p:nvPr/>
        </p:nvSpPr>
        <p:spPr>
          <a:xfrm>
            <a:off x="2582603" y="1300725"/>
            <a:ext cx="6504557" cy="4855877"/>
          </a:xfrm>
          <a:prstGeom prst="rect">
            <a:avLst/>
          </a:prstGeom>
          <a:blipFill>
            <a:blip r:embed="rId2" cstate="print"/>
            <a:stretch>
              <a:fillRect/>
            </a:stretch>
          </a:blipFill>
        </p:spPr>
        <p:txBody>
          <a:bodyPr wrap="square" lIns="0" tIns="0" rIns="0" bIns="0" rtlCol="0"/>
          <a:lstStyle/>
          <a:p>
            <a:endParaRPr/>
          </a:p>
        </p:txBody>
      </p:sp>
      <p:sp>
        <p:nvSpPr>
          <p:cNvPr id="5" name="Rectangle 4"/>
          <p:cNvSpPr/>
          <p:nvPr/>
        </p:nvSpPr>
        <p:spPr>
          <a:xfrm>
            <a:off x="3879447" y="6172902"/>
            <a:ext cx="3910871" cy="338554"/>
          </a:xfrm>
          <a:prstGeom prst="rect">
            <a:avLst/>
          </a:prstGeom>
        </p:spPr>
        <p:txBody>
          <a:bodyPr wrap="none">
            <a:spAutoFit/>
          </a:bodyPr>
          <a:lstStyle/>
          <a:p>
            <a:pPr marL="12700">
              <a:lnSpc>
                <a:spcPct val="100000"/>
              </a:lnSpc>
              <a:spcBef>
                <a:spcPts val="90"/>
              </a:spcBef>
            </a:pPr>
            <a:r>
              <a:rPr lang="en-US" sz="1600" b="1" spc="-15" dirty="0">
                <a:latin typeface="Times New Roman"/>
                <a:cs typeface="Times New Roman"/>
              </a:rPr>
              <a:t>Figure </a:t>
            </a:r>
            <a:r>
              <a:rPr lang="en-US" sz="1600" b="1" spc="-5" dirty="0">
                <a:latin typeface="Times New Roman"/>
                <a:cs typeface="Times New Roman"/>
              </a:rPr>
              <a:t>4.9 </a:t>
            </a:r>
            <a:r>
              <a:rPr lang="en-US" sz="1600" spc="-10" dirty="0">
                <a:latin typeface="Times New Roman"/>
                <a:cs typeface="Times New Roman"/>
              </a:rPr>
              <a:t>A next-generation data</a:t>
            </a:r>
            <a:r>
              <a:rPr lang="en-US" sz="1600" spc="-15" dirty="0">
                <a:latin typeface="Times New Roman"/>
                <a:cs typeface="Times New Roman"/>
              </a:rPr>
              <a:t> </a:t>
            </a:r>
            <a:r>
              <a:rPr lang="en-US" sz="1600" spc="-10" dirty="0">
                <a:latin typeface="Times New Roman"/>
                <a:cs typeface="Times New Roman"/>
              </a:rPr>
              <a:t>warehouse.</a:t>
            </a:r>
            <a:endParaRPr lang="en-US" sz="1600" dirty="0">
              <a:latin typeface="Times New Roman"/>
              <a:cs typeface="Times New Roman"/>
            </a:endParaRPr>
          </a:p>
        </p:txBody>
      </p:sp>
      <p:sp>
        <p:nvSpPr>
          <p:cNvPr id="6" name="Up Arrow 5"/>
          <p:cNvSpPr/>
          <p:nvPr/>
        </p:nvSpPr>
        <p:spPr>
          <a:xfrm>
            <a:off x="3642288" y="4926438"/>
            <a:ext cx="474317" cy="673178"/>
          </a:xfrm>
          <a:prstGeom prst="up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5883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Traditional &amp; Big Data Visualizations</a:t>
            </a:r>
            <a:endParaRPr lang="en-US" dirty="0"/>
          </a:p>
        </p:txBody>
      </p:sp>
      <p:sp>
        <p:nvSpPr>
          <p:cNvPr id="3" name="Content Placeholder 2"/>
          <p:cNvSpPr>
            <a:spLocks noGrp="1"/>
          </p:cNvSpPr>
          <p:nvPr>
            <p:ph idx="1"/>
          </p:nvPr>
        </p:nvSpPr>
        <p:spPr>
          <a:xfrm>
            <a:off x="355107" y="1600204"/>
            <a:ext cx="8331693" cy="4651362"/>
          </a:xfrm>
        </p:spPr>
        <p:txBody>
          <a:bodyPr>
            <a:normAutofit fontScale="77500" lnSpcReduction="20000"/>
          </a:bodyPr>
          <a:lstStyle/>
          <a:p>
            <a:r>
              <a:rPr lang="en-US" dirty="0"/>
              <a:t>Data visualization is a technique whereby analytical results are graphically </a:t>
            </a:r>
            <a:r>
              <a:rPr lang="en-US" dirty="0" smtClean="0"/>
              <a:t>communicated, interpreted, and portrayed using </a:t>
            </a:r>
            <a:r>
              <a:rPr lang="en-US" dirty="0"/>
              <a:t>elements like </a:t>
            </a:r>
            <a:r>
              <a:rPr lang="en-US" b="1" dirty="0"/>
              <a:t>charts, maps, data grids, </a:t>
            </a:r>
            <a:r>
              <a:rPr lang="en-US" b="1" dirty="0" err="1"/>
              <a:t>infographics</a:t>
            </a:r>
            <a:r>
              <a:rPr lang="en-US" b="1" dirty="0"/>
              <a:t> and alerts.</a:t>
            </a:r>
            <a:r>
              <a:rPr lang="en-US" dirty="0"/>
              <a:t> </a:t>
            </a:r>
            <a:endParaRPr lang="en-US" dirty="0" smtClean="0"/>
          </a:p>
          <a:p>
            <a:r>
              <a:rPr lang="en-US" dirty="0" smtClean="0"/>
              <a:t>Graphically representing </a:t>
            </a:r>
            <a:r>
              <a:rPr lang="en-US" dirty="0"/>
              <a:t>data can make it easier to understand reports, view trends and </a:t>
            </a:r>
            <a:r>
              <a:rPr lang="en-US" dirty="0" smtClean="0"/>
              <a:t>identify </a:t>
            </a:r>
            <a:r>
              <a:rPr lang="en-US" dirty="0"/>
              <a:t>patterns</a:t>
            </a:r>
            <a:r>
              <a:rPr lang="en-US" dirty="0" smtClean="0"/>
              <a:t>.</a:t>
            </a:r>
          </a:p>
          <a:p>
            <a:r>
              <a:rPr lang="en-US" spc="-10" dirty="0">
                <a:cs typeface="Times New Roman"/>
              </a:rPr>
              <a:t>Big Data solutions require data visualization tools that can </a:t>
            </a:r>
            <a:r>
              <a:rPr lang="en-US" b="1" spc="-10" dirty="0">
                <a:cs typeface="Times New Roman"/>
              </a:rPr>
              <a:t>seamlessly connect </a:t>
            </a:r>
            <a:r>
              <a:rPr lang="en-US" b="1" spc="-10" dirty="0" smtClean="0">
                <a:cs typeface="Times New Roman"/>
              </a:rPr>
              <a:t>to </a:t>
            </a:r>
            <a:r>
              <a:rPr lang="en-US" b="1" spc="-10" dirty="0">
                <a:cs typeface="Times New Roman"/>
              </a:rPr>
              <a:t>structured, semi-structured and unstructured data sources </a:t>
            </a:r>
            <a:r>
              <a:rPr lang="en-US" spc="-10" dirty="0">
                <a:cs typeface="Times New Roman"/>
              </a:rPr>
              <a:t>and are further capable </a:t>
            </a:r>
            <a:r>
              <a:rPr lang="en-US" spc="-5" dirty="0">
                <a:cs typeface="Times New Roman"/>
              </a:rPr>
              <a:t>of  </a:t>
            </a:r>
            <a:r>
              <a:rPr lang="en-US" spc="-10" dirty="0">
                <a:cs typeface="Times New Roman"/>
              </a:rPr>
              <a:t>handling millions </a:t>
            </a:r>
            <a:r>
              <a:rPr lang="en-US" spc="-5" dirty="0">
                <a:cs typeface="Times New Roman"/>
              </a:rPr>
              <a:t>of </a:t>
            </a:r>
            <a:r>
              <a:rPr lang="en-US" spc="-10" dirty="0">
                <a:cs typeface="Times New Roman"/>
              </a:rPr>
              <a:t>data records. </a:t>
            </a:r>
            <a:endParaRPr lang="en-US" spc="-10" dirty="0" smtClean="0">
              <a:cs typeface="Times New Roman"/>
            </a:endParaRPr>
          </a:p>
          <a:p>
            <a:r>
              <a:rPr lang="en-US" spc="-10" dirty="0" smtClean="0">
                <a:cs typeface="Times New Roman"/>
              </a:rPr>
              <a:t>Data </a:t>
            </a:r>
            <a:r>
              <a:rPr lang="en-US" spc="-10" dirty="0">
                <a:cs typeface="Times New Roman"/>
              </a:rPr>
              <a:t>visualization tools for Big Data solutions generally </a:t>
            </a:r>
            <a:r>
              <a:rPr lang="en-US" spc="-10" dirty="0" smtClean="0">
                <a:cs typeface="Times New Roman"/>
              </a:rPr>
              <a:t>use </a:t>
            </a:r>
            <a:r>
              <a:rPr lang="en-US" b="1" spc="-10" dirty="0">
                <a:cs typeface="Times New Roman"/>
              </a:rPr>
              <a:t>in-memory analytical technologies</a:t>
            </a:r>
            <a:r>
              <a:rPr lang="en-US" spc="-10" dirty="0">
                <a:cs typeface="Times New Roman"/>
              </a:rPr>
              <a:t> that reduce the latency normally attributed to  traditional, disk-based data visualization</a:t>
            </a:r>
            <a:r>
              <a:rPr lang="en-US" spc="75" dirty="0">
                <a:cs typeface="Times New Roman"/>
              </a:rPr>
              <a:t> </a:t>
            </a:r>
            <a:r>
              <a:rPr lang="en-US" spc="-10" dirty="0">
                <a:cs typeface="Times New Roman"/>
              </a:rPr>
              <a:t>tools.</a:t>
            </a:r>
            <a:endParaRPr lang="en-US" dirty="0">
              <a:cs typeface="Times New Roman"/>
            </a:endParaRPr>
          </a:p>
          <a:p>
            <a:endParaRPr lang="en-US" dirty="0"/>
          </a:p>
          <a:p>
            <a:endParaRPr lang="en-US" dirty="0"/>
          </a:p>
        </p:txBody>
      </p:sp>
    </p:spTree>
    <p:extLst>
      <p:ext uri="{BB962C8B-B14F-4D97-AF65-F5344CB8AC3E}">
        <p14:creationId xmlns:p14="http://schemas.microsoft.com/office/powerpoint/2010/main" val="36494747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95558"/>
            <a:ext cx="7679483" cy="1143000"/>
          </a:xfrm>
        </p:spPr>
        <p:txBody>
          <a:bodyPr/>
          <a:lstStyle/>
          <a:p>
            <a:r>
              <a:rPr lang="en-US" dirty="0" smtClean="0"/>
              <a:t>Visualization Types</a:t>
            </a:r>
            <a:endParaRPr lang="en-US" dirty="0"/>
          </a:p>
        </p:txBody>
      </p:sp>
      <p:pic>
        <p:nvPicPr>
          <p:cNvPr id="4" name="Content Placeholder 3"/>
          <p:cNvPicPr>
            <a:picLocks noGrp="1" noChangeAspect="1"/>
          </p:cNvPicPr>
          <p:nvPr>
            <p:ph idx="1"/>
          </p:nvPr>
        </p:nvPicPr>
        <p:blipFill rotWithShape="1">
          <a:blip r:embed="rId2"/>
          <a:srcRect l="10667" t="16672" r="22661" b="11417"/>
          <a:stretch/>
        </p:blipFill>
        <p:spPr>
          <a:xfrm>
            <a:off x="472159" y="1004393"/>
            <a:ext cx="8163500" cy="5503087"/>
          </a:xfrm>
        </p:spPr>
      </p:pic>
    </p:spTree>
    <p:extLst>
      <p:ext uri="{BB962C8B-B14F-4D97-AF65-F5344CB8AC3E}">
        <p14:creationId xmlns:p14="http://schemas.microsoft.com/office/powerpoint/2010/main" val="455870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3370" y="406657"/>
            <a:ext cx="4525804" cy="997709"/>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FFFFFF"/>
                </a:solidFill>
                <a:latin typeface="Calibri"/>
                <a:cs typeface="Calibri"/>
              </a:rPr>
              <a:t>Python as a </a:t>
            </a:r>
            <a:r>
              <a:rPr sz="3200" b="1" spc="-10" dirty="0">
                <a:solidFill>
                  <a:srgbClr val="FFFFFF"/>
                </a:solidFill>
                <a:latin typeface="Calibri"/>
                <a:cs typeface="Calibri"/>
              </a:rPr>
              <a:t>Programming</a:t>
            </a:r>
            <a:r>
              <a:rPr sz="3200" b="1" spc="-110" dirty="0">
                <a:solidFill>
                  <a:srgbClr val="FFFFFF"/>
                </a:solidFill>
                <a:latin typeface="Calibri"/>
                <a:cs typeface="Calibri"/>
              </a:rPr>
              <a:t> </a:t>
            </a:r>
            <a:r>
              <a:rPr sz="3200" b="1" spc="-5" dirty="0">
                <a:solidFill>
                  <a:srgbClr val="FFFFFF"/>
                </a:solidFill>
                <a:latin typeface="Calibri"/>
                <a:cs typeface="Calibri"/>
              </a:rPr>
              <a:t>Language</a:t>
            </a:r>
            <a:endParaRPr sz="3200">
              <a:latin typeface="Calibri"/>
              <a:cs typeface="Calibri"/>
            </a:endParaRPr>
          </a:p>
        </p:txBody>
      </p:sp>
      <p:sp>
        <p:nvSpPr>
          <p:cNvPr id="3" name="object 3"/>
          <p:cNvSpPr txBox="1">
            <a:spLocks noGrp="1"/>
          </p:cNvSpPr>
          <p:nvPr>
            <p:ph type="title"/>
          </p:nvPr>
        </p:nvSpPr>
        <p:spPr>
          <a:xfrm>
            <a:off x="2" y="500851"/>
            <a:ext cx="7679483" cy="690574"/>
          </a:xfrm>
          <a:prstGeom prst="rect">
            <a:avLst/>
          </a:prstGeom>
        </p:spPr>
        <p:txBody>
          <a:bodyPr vert="horz" wrap="square" lIns="0" tIns="13335" rIns="0" bIns="0" rtlCol="0">
            <a:spAutoFit/>
          </a:bodyPr>
          <a:lstStyle/>
          <a:p>
            <a:pPr marL="12700" marR="5080" indent="421640">
              <a:lnSpc>
                <a:spcPct val="100000"/>
              </a:lnSpc>
              <a:spcBef>
                <a:spcPts val="105"/>
              </a:spcBef>
            </a:pPr>
            <a:r>
              <a:rPr lang="en-US" dirty="0" smtClean="0">
                <a:solidFill>
                  <a:srgbClr val="000000"/>
                </a:solidFill>
              </a:rPr>
              <a:t>Python</a:t>
            </a:r>
            <a:endParaRPr spc="-10" dirty="0">
              <a:solidFill>
                <a:srgbClr val="000000"/>
              </a:solidFill>
            </a:endParaRPr>
          </a:p>
        </p:txBody>
      </p:sp>
      <p:sp>
        <p:nvSpPr>
          <p:cNvPr id="6" name="Content Placeholder 5"/>
          <p:cNvSpPr>
            <a:spLocks noGrp="1"/>
          </p:cNvSpPr>
          <p:nvPr>
            <p:ph idx="1"/>
          </p:nvPr>
        </p:nvSpPr>
        <p:spPr/>
        <p:txBody>
          <a:bodyPr/>
          <a:lstStyle/>
          <a:p>
            <a:r>
              <a:rPr lang="en-US" dirty="0"/>
              <a:t>Python is a general-purposed  high-level programming </a:t>
            </a:r>
            <a:r>
              <a:rPr lang="en-US" dirty="0" smtClean="0"/>
              <a:t>language</a:t>
            </a:r>
          </a:p>
          <a:p>
            <a:pPr lvl="1"/>
            <a:r>
              <a:rPr lang="en-US" dirty="0"/>
              <a:t>Web development</a:t>
            </a:r>
          </a:p>
          <a:p>
            <a:pPr lvl="1"/>
            <a:r>
              <a:rPr lang="en-US" dirty="0"/>
              <a:t>Networking</a:t>
            </a:r>
          </a:p>
          <a:p>
            <a:pPr lvl="1"/>
            <a:r>
              <a:rPr lang="en-US" dirty="0"/>
              <a:t>Scientific computing</a:t>
            </a:r>
          </a:p>
          <a:p>
            <a:pPr lvl="1"/>
            <a:r>
              <a:rPr lang="en-US" dirty="0"/>
              <a:t>Data analytics</a:t>
            </a:r>
          </a:p>
          <a:p>
            <a:pPr lvl="1"/>
            <a:r>
              <a:rPr lang="en-US" dirty="0"/>
              <a:t>…</a:t>
            </a:r>
          </a:p>
          <a:p>
            <a:pPr marL="457200" lvl="1" indent="0">
              <a:buNone/>
            </a:pPr>
            <a:endParaRPr lang="en-US" dirty="0"/>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25400">
              <a:lnSpc>
                <a:spcPts val="1810"/>
              </a:lnSpc>
            </a:pPr>
            <a:fld id="{81D60167-4931-47E6-BA6A-407CBD079E47}" type="slidenum">
              <a:rPr dirty="0"/>
              <a:t>48</a:t>
            </a:fld>
            <a:endParaRPr dirty="0"/>
          </a:p>
        </p:txBody>
      </p:sp>
    </p:spTree>
    <p:extLst>
      <p:ext uri="{BB962C8B-B14F-4D97-AF65-F5344CB8AC3E}">
        <p14:creationId xmlns:p14="http://schemas.microsoft.com/office/powerpoint/2010/main" val="4229995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3370" y="406657"/>
            <a:ext cx="3959543" cy="997709"/>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FFFFFF"/>
                </a:solidFill>
                <a:latin typeface="Calibri"/>
                <a:cs typeface="Calibri"/>
              </a:rPr>
              <a:t>Python as a </a:t>
            </a:r>
            <a:r>
              <a:rPr sz="3200" b="1" spc="-20" dirty="0">
                <a:solidFill>
                  <a:srgbClr val="FFFFFF"/>
                </a:solidFill>
                <a:latin typeface="Calibri"/>
                <a:cs typeface="Calibri"/>
              </a:rPr>
              <a:t>Data </a:t>
            </a:r>
            <a:r>
              <a:rPr sz="3200" b="1" dirty="0">
                <a:solidFill>
                  <a:srgbClr val="FFFFFF"/>
                </a:solidFill>
                <a:latin typeface="Calibri"/>
                <a:cs typeface="Calibri"/>
              </a:rPr>
              <a:t>Analytics</a:t>
            </a:r>
            <a:r>
              <a:rPr sz="3200" b="1" spc="-85" dirty="0">
                <a:solidFill>
                  <a:srgbClr val="FFFFFF"/>
                </a:solidFill>
                <a:latin typeface="Calibri"/>
                <a:cs typeface="Calibri"/>
              </a:rPr>
              <a:t> </a:t>
            </a:r>
            <a:r>
              <a:rPr sz="3200" b="1" spc="-70" dirty="0">
                <a:solidFill>
                  <a:srgbClr val="FFFFFF"/>
                </a:solidFill>
                <a:latin typeface="Calibri"/>
                <a:cs typeface="Calibri"/>
              </a:rPr>
              <a:t>Tool</a:t>
            </a:r>
            <a:endParaRPr sz="3200">
              <a:latin typeface="Calibri"/>
              <a:cs typeface="Calibri"/>
            </a:endParaRPr>
          </a:p>
        </p:txBody>
      </p:sp>
      <p:sp>
        <p:nvSpPr>
          <p:cNvPr id="3" name="object 3"/>
          <p:cNvSpPr txBox="1">
            <a:spLocks noGrp="1"/>
          </p:cNvSpPr>
          <p:nvPr>
            <p:ph type="title"/>
          </p:nvPr>
        </p:nvSpPr>
        <p:spPr>
          <a:xfrm>
            <a:off x="2" y="501172"/>
            <a:ext cx="7679483" cy="689932"/>
          </a:xfrm>
          <a:prstGeom prst="rect">
            <a:avLst/>
          </a:prstGeom>
        </p:spPr>
        <p:txBody>
          <a:bodyPr vert="horz" wrap="square" lIns="0" tIns="12700" rIns="0" bIns="0" rtlCol="0">
            <a:spAutoFit/>
          </a:bodyPr>
          <a:lstStyle/>
          <a:p>
            <a:pPr marL="12700">
              <a:lnSpc>
                <a:spcPct val="100000"/>
              </a:lnSpc>
              <a:spcBef>
                <a:spcPts val="100"/>
              </a:spcBef>
            </a:pPr>
            <a:r>
              <a:rPr lang="en-US" spc="-5" dirty="0" smtClean="0">
                <a:solidFill>
                  <a:srgbClr val="000000"/>
                </a:solidFill>
              </a:rPr>
              <a:t>Python for Data Analytics</a:t>
            </a:r>
            <a:endParaRPr dirty="0">
              <a:solidFill>
                <a:srgbClr val="000000"/>
              </a:solidFill>
            </a:endParaRPr>
          </a:p>
        </p:txBody>
      </p:sp>
      <p:sp>
        <p:nvSpPr>
          <p:cNvPr id="6" name="Content Placeholder 5"/>
          <p:cNvSpPr>
            <a:spLocks noGrp="1"/>
          </p:cNvSpPr>
          <p:nvPr>
            <p:ph idx="1"/>
          </p:nvPr>
        </p:nvSpPr>
        <p:spPr/>
        <p:txBody>
          <a:bodyPr/>
          <a:lstStyle/>
          <a:p>
            <a:pPr marL="12700">
              <a:lnSpc>
                <a:spcPct val="100000"/>
              </a:lnSpc>
              <a:spcBef>
                <a:spcPts val="100"/>
              </a:spcBef>
            </a:pPr>
            <a:r>
              <a:rPr lang="en-US" spc="-5" dirty="0">
                <a:solidFill>
                  <a:srgbClr val="000000"/>
                </a:solidFill>
              </a:rPr>
              <a:t>The </a:t>
            </a:r>
            <a:r>
              <a:rPr lang="en-US" spc="-20" dirty="0">
                <a:solidFill>
                  <a:srgbClr val="000000"/>
                </a:solidFill>
              </a:rPr>
              <a:t>nature </a:t>
            </a:r>
            <a:r>
              <a:rPr lang="en-US" dirty="0">
                <a:solidFill>
                  <a:srgbClr val="000000"/>
                </a:solidFill>
              </a:rPr>
              <a:t>of Python </a:t>
            </a:r>
            <a:r>
              <a:rPr lang="en-US" spc="-30" dirty="0">
                <a:solidFill>
                  <a:srgbClr val="000000"/>
                </a:solidFill>
              </a:rPr>
              <a:t>makes </a:t>
            </a:r>
            <a:r>
              <a:rPr lang="en-US" spc="-10" dirty="0" smtClean="0">
                <a:solidFill>
                  <a:srgbClr val="000000"/>
                </a:solidFill>
              </a:rPr>
              <a:t>it perfect</a:t>
            </a:r>
            <a:r>
              <a:rPr lang="en-US" spc="-10" dirty="0">
                <a:solidFill>
                  <a:srgbClr val="000000"/>
                </a:solidFill>
              </a:rPr>
              <a:t>-fit </a:t>
            </a:r>
            <a:r>
              <a:rPr lang="en-US" spc="-25" dirty="0">
                <a:solidFill>
                  <a:srgbClr val="000000"/>
                </a:solidFill>
              </a:rPr>
              <a:t>for data</a:t>
            </a:r>
            <a:r>
              <a:rPr lang="en-US" spc="-40" dirty="0">
                <a:solidFill>
                  <a:srgbClr val="000000"/>
                </a:solidFill>
              </a:rPr>
              <a:t> </a:t>
            </a:r>
            <a:r>
              <a:rPr lang="en-US" dirty="0" smtClean="0">
                <a:solidFill>
                  <a:srgbClr val="000000"/>
                </a:solidFill>
              </a:rPr>
              <a:t>analytics</a:t>
            </a:r>
          </a:p>
          <a:p>
            <a:pPr marL="412750" lvl="1">
              <a:spcBef>
                <a:spcPts val="100"/>
              </a:spcBef>
            </a:pPr>
            <a:r>
              <a:rPr lang="en-US" dirty="0"/>
              <a:t>Easy to learn</a:t>
            </a:r>
          </a:p>
          <a:p>
            <a:pPr marL="412750" lvl="1">
              <a:spcBef>
                <a:spcPts val="100"/>
              </a:spcBef>
            </a:pPr>
            <a:r>
              <a:rPr lang="en-US" dirty="0"/>
              <a:t>Readable</a:t>
            </a:r>
          </a:p>
          <a:p>
            <a:pPr marL="412750" lvl="1">
              <a:spcBef>
                <a:spcPts val="100"/>
              </a:spcBef>
            </a:pPr>
            <a:r>
              <a:rPr lang="en-US" dirty="0"/>
              <a:t>Scalable</a:t>
            </a:r>
          </a:p>
          <a:p>
            <a:pPr marL="412750" lvl="1">
              <a:spcBef>
                <a:spcPts val="100"/>
              </a:spcBef>
            </a:pPr>
            <a:r>
              <a:rPr lang="en-US" dirty="0"/>
              <a:t>Extensive set of libraries</a:t>
            </a:r>
          </a:p>
          <a:p>
            <a:pPr marL="412750" lvl="1">
              <a:spcBef>
                <a:spcPts val="100"/>
              </a:spcBef>
            </a:pPr>
            <a:r>
              <a:rPr lang="en-US" dirty="0"/>
              <a:t>Easy integration with other apps</a:t>
            </a:r>
          </a:p>
          <a:p>
            <a:pPr marL="412750" lvl="1">
              <a:spcBef>
                <a:spcPts val="100"/>
              </a:spcBef>
            </a:pPr>
            <a:r>
              <a:rPr lang="en-US" dirty="0"/>
              <a:t>Active community &amp; ecosystem</a:t>
            </a:r>
          </a:p>
          <a:p>
            <a:pPr marL="412750" lvl="1">
              <a:spcBef>
                <a:spcPts val="100"/>
              </a:spcBef>
            </a:pPr>
            <a:endParaRPr lang="en-US" dirty="0"/>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25400">
              <a:lnSpc>
                <a:spcPts val="1810"/>
              </a:lnSpc>
            </a:pPr>
            <a:fld id="{81D60167-4931-47E6-BA6A-407CBD079E47}" type="slidenum">
              <a:rPr dirty="0"/>
              <a:t>49</a:t>
            </a:fld>
            <a:endParaRPr dirty="0"/>
          </a:p>
        </p:txBody>
      </p:sp>
    </p:spTree>
    <p:extLst>
      <p:ext uri="{BB962C8B-B14F-4D97-AF65-F5344CB8AC3E}">
        <p14:creationId xmlns:p14="http://schemas.microsoft.com/office/powerpoint/2010/main" val="1968566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Big Data Analysis Techniques and Technology</a:t>
            </a:r>
            <a:endParaRPr lang="en-US" dirty="0"/>
          </a:p>
        </p:txBody>
      </p:sp>
      <p:sp>
        <p:nvSpPr>
          <p:cNvPr id="3" name="Content Placeholder 2"/>
          <p:cNvSpPr>
            <a:spLocks noGrp="1"/>
          </p:cNvSpPr>
          <p:nvPr>
            <p:ph idx="1"/>
          </p:nvPr>
        </p:nvSpPr>
        <p:spPr>
          <a:xfrm>
            <a:off x="457200" y="1600204"/>
            <a:ext cx="8229600" cy="5366653"/>
          </a:xfrm>
        </p:spPr>
        <p:txBody>
          <a:bodyPr>
            <a:normAutofit fontScale="85000" lnSpcReduction="20000"/>
          </a:bodyPr>
          <a:lstStyle/>
          <a:p>
            <a:r>
              <a:rPr lang="en-US" dirty="0"/>
              <a:t>Statistical </a:t>
            </a:r>
            <a:r>
              <a:rPr lang="en-US" dirty="0" smtClean="0"/>
              <a:t>analysis techniques </a:t>
            </a:r>
            <a:r>
              <a:rPr lang="en-US" dirty="0"/>
              <a:t>are commonly preferred  for exploratory data </a:t>
            </a:r>
            <a:r>
              <a:rPr lang="en-US" dirty="0" smtClean="0"/>
              <a:t>analysis (EDA), </a:t>
            </a:r>
            <a:r>
              <a:rPr lang="en-US" dirty="0"/>
              <a:t>after which computational techniques that leverage the </a:t>
            </a:r>
            <a:r>
              <a:rPr lang="en-US" dirty="0" smtClean="0"/>
              <a:t>insight </a:t>
            </a:r>
            <a:r>
              <a:rPr lang="en-US" dirty="0"/>
              <a:t>gleaned from the statistical study of a dataset can be applied. </a:t>
            </a:r>
            <a:endParaRPr lang="en-US" dirty="0" smtClean="0"/>
          </a:p>
          <a:p>
            <a:r>
              <a:rPr lang="en-US" dirty="0" smtClean="0"/>
              <a:t>In </a:t>
            </a:r>
            <a:r>
              <a:rPr lang="en-US" dirty="0"/>
              <a:t>the long  run, an organization will operate its Big Data analysis engine at two speeds: </a:t>
            </a:r>
            <a:endParaRPr lang="en-US" dirty="0" smtClean="0"/>
          </a:p>
          <a:p>
            <a:pPr lvl="1"/>
            <a:r>
              <a:rPr lang="en-US" dirty="0" smtClean="0"/>
              <a:t>processing  </a:t>
            </a:r>
            <a:r>
              <a:rPr lang="en-US" b="1" dirty="0"/>
              <a:t>streaming data </a:t>
            </a:r>
            <a:r>
              <a:rPr lang="en-US" dirty="0"/>
              <a:t>as it arrives and </a:t>
            </a:r>
            <a:endParaRPr lang="en-US" dirty="0" smtClean="0"/>
          </a:p>
          <a:p>
            <a:pPr lvl="1"/>
            <a:r>
              <a:rPr lang="en-US" dirty="0" smtClean="0"/>
              <a:t>performing </a:t>
            </a:r>
            <a:r>
              <a:rPr lang="en-US" b="1" dirty="0"/>
              <a:t>batch analysis </a:t>
            </a:r>
            <a:r>
              <a:rPr lang="en-US" dirty="0"/>
              <a:t>of this data as it accumulates to  look for patterns and trends</a:t>
            </a:r>
            <a:r>
              <a:rPr lang="en-US" dirty="0" smtClean="0"/>
              <a:t>.</a:t>
            </a:r>
          </a:p>
          <a:p>
            <a:r>
              <a:rPr lang="en-US" dirty="0"/>
              <a:t>The shift from batch </a:t>
            </a:r>
            <a:r>
              <a:rPr lang="en-US" dirty="0" smtClean="0"/>
              <a:t>to </a:t>
            </a:r>
            <a:r>
              <a:rPr lang="en-US" dirty="0" smtClean="0"/>
              <a:t>real-time </a:t>
            </a:r>
            <a:r>
              <a:rPr lang="en-US" dirty="0"/>
              <a:t>presents other challenges as </a:t>
            </a:r>
            <a:r>
              <a:rPr lang="en-US" dirty="0" smtClean="0"/>
              <a:t>real-time </a:t>
            </a:r>
            <a:r>
              <a:rPr lang="en-US" dirty="0"/>
              <a:t>techniques need to leverage computationally-efficient algorithms.</a:t>
            </a:r>
          </a:p>
          <a:p>
            <a:pPr marL="0" indent="0">
              <a:buNone/>
            </a:pPr>
            <a:r>
              <a:rPr lang="en-US" dirty="0" smtClean="0"/>
              <a:t> </a:t>
            </a:r>
            <a:endParaRPr lang="en-US" dirty="0"/>
          </a:p>
          <a:p>
            <a:endParaRPr lang="en-US" dirty="0"/>
          </a:p>
        </p:txBody>
      </p:sp>
    </p:spTree>
    <p:extLst>
      <p:ext uri="{BB962C8B-B14F-4D97-AF65-F5344CB8AC3E}">
        <p14:creationId xmlns:p14="http://schemas.microsoft.com/office/powerpoint/2010/main" val="20279043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3369" y="406657"/>
            <a:ext cx="3617595" cy="997709"/>
          </a:xfrm>
          <a:prstGeom prst="rect">
            <a:avLst/>
          </a:prstGeom>
        </p:spPr>
        <p:txBody>
          <a:bodyPr vert="horz" wrap="square" lIns="0" tIns="12700" rIns="0" bIns="0" rtlCol="0">
            <a:spAutoFit/>
          </a:bodyPr>
          <a:lstStyle/>
          <a:p>
            <a:pPr marL="12700">
              <a:lnSpc>
                <a:spcPct val="100000"/>
              </a:lnSpc>
              <a:spcBef>
                <a:spcPts val="100"/>
              </a:spcBef>
            </a:pPr>
            <a:r>
              <a:rPr sz="3200" b="1" spc="0" dirty="0">
                <a:solidFill>
                  <a:srgbClr val="FFFFFF"/>
                </a:solidFill>
                <a:latin typeface="Calibri"/>
                <a:cs typeface="Calibri"/>
              </a:rPr>
              <a:t>iPython </a:t>
            </a:r>
            <a:r>
              <a:rPr sz="3200" b="1" dirty="0">
                <a:solidFill>
                  <a:srgbClr val="FFFFFF"/>
                </a:solidFill>
                <a:latin typeface="Calibri"/>
                <a:cs typeface="Calibri"/>
              </a:rPr>
              <a:t>&amp; </a:t>
            </a:r>
            <a:r>
              <a:rPr sz="3200" b="1" spc="-10" dirty="0">
                <a:solidFill>
                  <a:srgbClr val="FFFFFF"/>
                </a:solidFill>
                <a:latin typeface="Calibri"/>
                <a:cs typeface="Calibri"/>
              </a:rPr>
              <a:t>Jupyter</a:t>
            </a:r>
            <a:r>
              <a:rPr sz="3200" b="1" spc="-70" dirty="0">
                <a:solidFill>
                  <a:srgbClr val="FFFFFF"/>
                </a:solidFill>
                <a:latin typeface="Calibri"/>
                <a:cs typeface="Calibri"/>
              </a:rPr>
              <a:t> </a:t>
            </a:r>
            <a:r>
              <a:rPr sz="3200" b="1" spc="-10" dirty="0">
                <a:solidFill>
                  <a:srgbClr val="FFFFFF"/>
                </a:solidFill>
                <a:latin typeface="Calibri"/>
                <a:cs typeface="Calibri"/>
              </a:rPr>
              <a:t>Notebook</a:t>
            </a:r>
            <a:endParaRPr sz="3200" dirty="0">
              <a:latin typeface="Calibri"/>
              <a:cs typeface="Calibri"/>
            </a:endParaRPr>
          </a:p>
        </p:txBody>
      </p:sp>
      <p:sp>
        <p:nvSpPr>
          <p:cNvPr id="5" name="object 5"/>
          <p:cNvSpPr txBox="1"/>
          <p:nvPr/>
        </p:nvSpPr>
        <p:spPr>
          <a:xfrm>
            <a:off x="8813483" y="6551015"/>
            <a:ext cx="192881" cy="471710"/>
          </a:xfrm>
          <a:prstGeom prst="rect">
            <a:avLst/>
          </a:prstGeom>
        </p:spPr>
        <p:txBody>
          <a:bodyPr vert="horz" wrap="square" lIns="0" tIns="0" rIns="0" bIns="0" rtlCol="0">
            <a:spAutoFit/>
          </a:bodyPr>
          <a:lstStyle/>
          <a:p>
            <a:pPr marL="12700">
              <a:lnSpc>
                <a:spcPts val="1810"/>
              </a:lnSpc>
            </a:pPr>
            <a:r>
              <a:rPr sz="1800" spc="-5" dirty="0">
                <a:solidFill>
                  <a:srgbClr val="181818"/>
                </a:solidFill>
                <a:latin typeface="Calibri"/>
                <a:cs typeface="Calibri"/>
              </a:rPr>
              <a:t>20</a:t>
            </a:r>
            <a:endParaRPr sz="1800">
              <a:latin typeface="Calibri"/>
              <a:cs typeface="Calibri"/>
            </a:endParaRPr>
          </a:p>
        </p:txBody>
      </p:sp>
      <p:sp>
        <p:nvSpPr>
          <p:cNvPr id="3" name="object 3"/>
          <p:cNvSpPr txBox="1">
            <a:spLocks noGrp="1"/>
          </p:cNvSpPr>
          <p:nvPr>
            <p:ph type="title"/>
          </p:nvPr>
        </p:nvSpPr>
        <p:spPr>
          <a:xfrm>
            <a:off x="2" y="501172"/>
            <a:ext cx="7679483" cy="689932"/>
          </a:xfrm>
          <a:prstGeom prst="rect">
            <a:avLst/>
          </a:prstGeom>
        </p:spPr>
        <p:txBody>
          <a:bodyPr vert="horz" wrap="square" lIns="0" tIns="12700" rIns="0" bIns="0" rtlCol="0">
            <a:spAutoFit/>
          </a:bodyPr>
          <a:lstStyle/>
          <a:p>
            <a:pPr algn="ctr">
              <a:lnSpc>
                <a:spcPct val="100000"/>
              </a:lnSpc>
              <a:spcBef>
                <a:spcPts val="100"/>
              </a:spcBef>
            </a:pPr>
            <a:r>
              <a:rPr lang="en-US" dirty="0" smtClean="0">
                <a:solidFill>
                  <a:srgbClr val="000000"/>
                </a:solidFill>
              </a:rPr>
              <a:t>Portfolio’s</a:t>
            </a:r>
            <a:endParaRPr dirty="0">
              <a:solidFill>
                <a:srgbClr val="000000"/>
              </a:solidFill>
            </a:endParaRPr>
          </a:p>
        </p:txBody>
      </p:sp>
      <p:sp>
        <p:nvSpPr>
          <p:cNvPr id="6" name="Content Placeholder 5"/>
          <p:cNvSpPr>
            <a:spLocks noGrp="1"/>
          </p:cNvSpPr>
          <p:nvPr>
            <p:ph idx="1"/>
          </p:nvPr>
        </p:nvSpPr>
        <p:spPr/>
        <p:txBody>
          <a:bodyPr/>
          <a:lstStyle/>
          <a:p>
            <a:r>
              <a:rPr lang="en-US" dirty="0" err="1"/>
              <a:t>iPython</a:t>
            </a:r>
            <a:r>
              <a:rPr lang="en-US" dirty="0"/>
              <a:t> is a Python command </a:t>
            </a:r>
            <a:r>
              <a:rPr lang="en-US" dirty="0" smtClean="0"/>
              <a:t>shell for </a:t>
            </a:r>
            <a:r>
              <a:rPr lang="en-US" dirty="0"/>
              <a:t>interactive computing</a:t>
            </a:r>
            <a:endParaRPr lang="en-US" dirty="0" smtClean="0"/>
          </a:p>
          <a:p>
            <a:r>
              <a:rPr lang="en-US" dirty="0" err="1" smtClean="0"/>
              <a:t>Jupyter</a:t>
            </a:r>
            <a:r>
              <a:rPr lang="en-US" dirty="0" smtClean="0"/>
              <a:t> </a:t>
            </a:r>
            <a:r>
              <a:rPr lang="en-US" dirty="0"/>
              <a:t>Notebook (the former </a:t>
            </a:r>
            <a:r>
              <a:rPr lang="en-US" dirty="0" err="1"/>
              <a:t>iPython</a:t>
            </a:r>
            <a:r>
              <a:rPr lang="en-US" dirty="0"/>
              <a:t>  Notebook) is a web-based interactive  data analysis environment that  supports </a:t>
            </a:r>
            <a:r>
              <a:rPr lang="en-US" dirty="0" err="1"/>
              <a:t>iPython</a:t>
            </a:r>
            <a:endParaRPr lang="en-US" dirty="0"/>
          </a:p>
          <a:p>
            <a:endParaRPr lang="en-US" dirty="0"/>
          </a:p>
        </p:txBody>
      </p:sp>
    </p:spTree>
    <p:extLst>
      <p:ext uri="{BB962C8B-B14F-4D97-AF65-F5344CB8AC3E}">
        <p14:creationId xmlns:p14="http://schemas.microsoft.com/office/powerpoint/2010/main" val="24605444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4294967295"/>
          </p:nvPr>
        </p:nvSpPr>
        <p:spPr>
          <a:xfrm>
            <a:off x="8803958" y="6551015"/>
            <a:ext cx="211931" cy="239596"/>
          </a:xfrm>
          <a:prstGeom prst="rect">
            <a:avLst/>
          </a:prstGeom>
        </p:spPr>
        <p:txBody>
          <a:bodyPr vert="horz" wrap="square" lIns="0" tIns="0" rIns="0" bIns="0" rtlCol="0">
            <a:spAutoFit/>
          </a:bodyPr>
          <a:lstStyle/>
          <a:p>
            <a:pPr marL="25400">
              <a:lnSpc>
                <a:spcPts val="1810"/>
              </a:lnSpc>
            </a:pPr>
            <a:fld id="{81D60167-4931-47E6-BA6A-407CBD079E47}" type="slidenum">
              <a:rPr dirty="0"/>
              <a:t>51</a:t>
            </a:fld>
            <a:endParaRPr dirty="0"/>
          </a:p>
        </p:txBody>
      </p:sp>
      <p:graphicFrame>
        <p:nvGraphicFramePr>
          <p:cNvPr id="3" name="object 3"/>
          <p:cNvGraphicFramePr>
            <a:graphicFrameLocks noGrp="1"/>
          </p:cNvGraphicFramePr>
          <p:nvPr>
            <p:extLst>
              <p:ext uri="{D42A27DB-BD31-4B8C-83A1-F6EECF244321}">
                <p14:modId xmlns:p14="http://schemas.microsoft.com/office/powerpoint/2010/main" val="4094697182"/>
              </p:ext>
            </p:extLst>
          </p:nvPr>
        </p:nvGraphicFramePr>
        <p:xfrm>
          <a:off x="385858" y="1429385"/>
          <a:ext cx="8362759" cy="4826000"/>
        </p:xfrm>
        <a:graphic>
          <a:graphicData uri="http://schemas.openxmlformats.org/drawingml/2006/table">
            <a:tbl>
              <a:tblPr firstRow="1" bandRow="1">
                <a:tableStyleId>{08FB837D-C827-4EFA-A057-4D05807E0F7C}</a:tableStyleId>
              </a:tblPr>
              <a:tblGrid>
                <a:gridCol w="4727353"/>
                <a:gridCol w="3635406"/>
              </a:tblGrid>
              <a:tr h="482600">
                <a:tc>
                  <a:txBody>
                    <a:bodyPr/>
                    <a:lstStyle/>
                    <a:p>
                      <a:pPr marL="635" algn="ctr">
                        <a:lnSpc>
                          <a:spcPct val="100000"/>
                        </a:lnSpc>
                        <a:spcBef>
                          <a:spcPts val="350"/>
                        </a:spcBef>
                      </a:pPr>
                      <a:r>
                        <a:rPr sz="2400" spc="-10" dirty="0"/>
                        <a:t>Library</a:t>
                      </a:r>
                      <a:endParaRPr sz="2400" dirty="0">
                        <a:latin typeface="Calibri"/>
                        <a:cs typeface="Calibri"/>
                      </a:endParaRPr>
                    </a:p>
                  </a:txBody>
                  <a:tcPr marL="0" marR="0" marT="44450" marB="0"/>
                </a:tc>
                <a:tc>
                  <a:txBody>
                    <a:bodyPr/>
                    <a:lstStyle/>
                    <a:p>
                      <a:pPr marL="635" algn="ctr">
                        <a:lnSpc>
                          <a:spcPct val="100000"/>
                        </a:lnSpc>
                        <a:spcBef>
                          <a:spcPts val="350"/>
                        </a:spcBef>
                      </a:pPr>
                      <a:r>
                        <a:rPr sz="2400" spc="-5" dirty="0"/>
                        <a:t>Usage</a:t>
                      </a:r>
                      <a:endParaRPr sz="2400">
                        <a:latin typeface="Calibri"/>
                        <a:cs typeface="Calibri"/>
                      </a:endParaRPr>
                    </a:p>
                  </a:txBody>
                  <a:tcPr marL="0" marR="0" marT="44450" marB="0"/>
                </a:tc>
              </a:tr>
              <a:tr h="482600">
                <a:tc>
                  <a:txBody>
                    <a:bodyPr/>
                    <a:lstStyle/>
                    <a:p>
                      <a:pPr marL="635" algn="ctr">
                        <a:lnSpc>
                          <a:spcPct val="100000"/>
                        </a:lnSpc>
                        <a:spcBef>
                          <a:spcPts val="615"/>
                        </a:spcBef>
                      </a:pPr>
                      <a:r>
                        <a:rPr sz="2000" spc="-25" dirty="0"/>
                        <a:t>numpy,</a:t>
                      </a:r>
                      <a:r>
                        <a:rPr sz="2000" spc="-120" dirty="0"/>
                        <a:t> </a:t>
                      </a:r>
                      <a:r>
                        <a:rPr sz="2000" spc="-5" dirty="0"/>
                        <a:t>scipy</a:t>
                      </a:r>
                      <a:endParaRPr sz="2000" dirty="0">
                        <a:latin typeface="Calibri"/>
                        <a:cs typeface="Calibri"/>
                      </a:endParaRPr>
                    </a:p>
                  </a:txBody>
                  <a:tcPr marL="0" marR="0" marT="78105" marB="0"/>
                </a:tc>
                <a:tc>
                  <a:txBody>
                    <a:bodyPr/>
                    <a:lstStyle/>
                    <a:p>
                      <a:pPr algn="ctr">
                        <a:lnSpc>
                          <a:spcPct val="100000"/>
                        </a:lnSpc>
                        <a:spcBef>
                          <a:spcPts val="615"/>
                        </a:spcBef>
                      </a:pPr>
                      <a:r>
                        <a:rPr sz="2000" spc="-5" dirty="0"/>
                        <a:t>Scientific </a:t>
                      </a:r>
                      <a:r>
                        <a:rPr sz="2000" dirty="0"/>
                        <a:t>&amp; </a:t>
                      </a:r>
                      <a:r>
                        <a:rPr sz="2000" spc="-5" dirty="0"/>
                        <a:t>technical</a:t>
                      </a:r>
                      <a:r>
                        <a:rPr sz="2000" spc="-40" dirty="0"/>
                        <a:t> </a:t>
                      </a:r>
                      <a:r>
                        <a:rPr sz="2000" spc="-5" dirty="0"/>
                        <a:t>computing</a:t>
                      </a:r>
                      <a:endParaRPr sz="2000">
                        <a:latin typeface="Calibri"/>
                        <a:cs typeface="Calibri"/>
                      </a:endParaRPr>
                    </a:p>
                  </a:txBody>
                  <a:tcPr marL="0" marR="0" marT="78105" marB="0"/>
                </a:tc>
              </a:tr>
              <a:tr h="482600">
                <a:tc>
                  <a:txBody>
                    <a:bodyPr/>
                    <a:lstStyle/>
                    <a:p>
                      <a:pPr algn="ctr">
                        <a:lnSpc>
                          <a:spcPct val="100000"/>
                        </a:lnSpc>
                        <a:spcBef>
                          <a:spcPts val="620"/>
                        </a:spcBef>
                      </a:pPr>
                      <a:r>
                        <a:rPr sz="2000" spc="-5" dirty="0"/>
                        <a:t>pandas</a:t>
                      </a:r>
                      <a:endParaRPr sz="2000" dirty="0">
                        <a:latin typeface="Calibri"/>
                        <a:cs typeface="Calibri"/>
                      </a:endParaRPr>
                    </a:p>
                  </a:txBody>
                  <a:tcPr marL="0" marR="0" marT="78740" marB="0"/>
                </a:tc>
                <a:tc>
                  <a:txBody>
                    <a:bodyPr/>
                    <a:lstStyle/>
                    <a:p>
                      <a:pPr marL="1270" algn="ctr">
                        <a:lnSpc>
                          <a:spcPct val="100000"/>
                        </a:lnSpc>
                        <a:spcBef>
                          <a:spcPts val="620"/>
                        </a:spcBef>
                      </a:pPr>
                      <a:r>
                        <a:rPr sz="2000" spc="-15" dirty="0"/>
                        <a:t>Data </a:t>
                      </a:r>
                      <a:r>
                        <a:rPr sz="2000" spc="-5" dirty="0"/>
                        <a:t>manipulation </a:t>
                      </a:r>
                      <a:r>
                        <a:rPr sz="2000" dirty="0"/>
                        <a:t>&amp;</a:t>
                      </a:r>
                      <a:r>
                        <a:rPr sz="2000" spc="-5" dirty="0"/>
                        <a:t> aggregation</a:t>
                      </a:r>
                      <a:endParaRPr sz="2000">
                        <a:latin typeface="Calibri"/>
                        <a:cs typeface="Calibri"/>
                      </a:endParaRPr>
                    </a:p>
                  </a:txBody>
                  <a:tcPr marL="0" marR="0" marT="78740" marB="0"/>
                </a:tc>
              </a:tr>
              <a:tr h="482600">
                <a:tc>
                  <a:txBody>
                    <a:bodyPr/>
                    <a:lstStyle/>
                    <a:p>
                      <a:pPr algn="ctr">
                        <a:lnSpc>
                          <a:spcPct val="100000"/>
                        </a:lnSpc>
                        <a:spcBef>
                          <a:spcPts val="620"/>
                        </a:spcBef>
                      </a:pPr>
                      <a:r>
                        <a:rPr sz="2000" spc="-35" dirty="0"/>
                        <a:t>mlpy,</a:t>
                      </a:r>
                      <a:r>
                        <a:rPr sz="2000" spc="-45" dirty="0"/>
                        <a:t> </a:t>
                      </a:r>
                      <a:r>
                        <a:rPr sz="2000" spc="-5" dirty="0"/>
                        <a:t>scikit-learn</a:t>
                      </a:r>
                      <a:endParaRPr sz="2000" dirty="0">
                        <a:latin typeface="Calibri"/>
                        <a:cs typeface="Calibri"/>
                      </a:endParaRPr>
                    </a:p>
                  </a:txBody>
                  <a:tcPr marL="0" marR="0" marT="78740" marB="0"/>
                </a:tc>
                <a:tc>
                  <a:txBody>
                    <a:bodyPr/>
                    <a:lstStyle/>
                    <a:p>
                      <a:pPr marL="635" algn="ctr">
                        <a:lnSpc>
                          <a:spcPct val="100000"/>
                        </a:lnSpc>
                        <a:spcBef>
                          <a:spcPts val="620"/>
                        </a:spcBef>
                      </a:pPr>
                      <a:r>
                        <a:rPr sz="2000" spc="-5" dirty="0"/>
                        <a:t>Machine</a:t>
                      </a:r>
                      <a:r>
                        <a:rPr sz="2000" spc="-65" dirty="0"/>
                        <a:t> </a:t>
                      </a:r>
                      <a:r>
                        <a:rPr sz="2000" dirty="0"/>
                        <a:t>learning</a:t>
                      </a:r>
                      <a:endParaRPr sz="2000" dirty="0">
                        <a:latin typeface="Calibri"/>
                        <a:cs typeface="Calibri"/>
                      </a:endParaRPr>
                    </a:p>
                  </a:txBody>
                  <a:tcPr marL="0" marR="0" marT="78740" marB="0"/>
                </a:tc>
              </a:tr>
              <a:tr h="482600">
                <a:tc>
                  <a:txBody>
                    <a:bodyPr/>
                    <a:lstStyle/>
                    <a:p>
                      <a:pPr algn="ctr">
                        <a:lnSpc>
                          <a:spcPct val="100000"/>
                        </a:lnSpc>
                        <a:spcBef>
                          <a:spcPts val="620"/>
                        </a:spcBef>
                      </a:pPr>
                      <a:r>
                        <a:rPr sz="2000" spc="-5" dirty="0"/>
                        <a:t>theano, </a:t>
                      </a:r>
                      <a:r>
                        <a:rPr sz="2000" spc="-20" dirty="0"/>
                        <a:t>tensorflow,</a:t>
                      </a:r>
                      <a:r>
                        <a:rPr sz="2000" spc="-85" dirty="0"/>
                        <a:t> </a:t>
                      </a:r>
                      <a:r>
                        <a:rPr sz="2000" spc="-20" dirty="0"/>
                        <a:t>keras</a:t>
                      </a:r>
                      <a:endParaRPr sz="2000" dirty="0">
                        <a:latin typeface="Calibri"/>
                        <a:cs typeface="Calibri"/>
                      </a:endParaRPr>
                    </a:p>
                  </a:txBody>
                  <a:tcPr marL="0" marR="0" marT="78740" marB="0"/>
                </a:tc>
                <a:tc>
                  <a:txBody>
                    <a:bodyPr/>
                    <a:lstStyle/>
                    <a:p>
                      <a:pPr algn="ctr">
                        <a:lnSpc>
                          <a:spcPct val="100000"/>
                        </a:lnSpc>
                        <a:spcBef>
                          <a:spcPts val="620"/>
                        </a:spcBef>
                      </a:pPr>
                      <a:r>
                        <a:rPr sz="2000" spc="-5" dirty="0"/>
                        <a:t>Deep</a:t>
                      </a:r>
                      <a:r>
                        <a:rPr sz="2000" spc="-70" dirty="0"/>
                        <a:t> </a:t>
                      </a:r>
                      <a:r>
                        <a:rPr sz="2000" spc="-5" dirty="0"/>
                        <a:t>learning</a:t>
                      </a:r>
                      <a:endParaRPr sz="2000">
                        <a:latin typeface="Calibri"/>
                        <a:cs typeface="Calibri"/>
                      </a:endParaRPr>
                    </a:p>
                  </a:txBody>
                  <a:tcPr marL="0" marR="0" marT="78740" marB="0"/>
                </a:tc>
              </a:tr>
              <a:tr h="482600">
                <a:tc>
                  <a:txBody>
                    <a:bodyPr/>
                    <a:lstStyle/>
                    <a:p>
                      <a:pPr algn="ctr">
                        <a:lnSpc>
                          <a:spcPct val="100000"/>
                        </a:lnSpc>
                        <a:spcBef>
                          <a:spcPts val="620"/>
                        </a:spcBef>
                      </a:pPr>
                      <a:r>
                        <a:rPr sz="2000" spc="-10" dirty="0"/>
                        <a:t>statsmodels</a:t>
                      </a:r>
                      <a:endParaRPr sz="2000" dirty="0">
                        <a:latin typeface="Calibri"/>
                        <a:cs typeface="Calibri"/>
                      </a:endParaRPr>
                    </a:p>
                  </a:txBody>
                  <a:tcPr marL="0" marR="0" marT="78740" marB="0"/>
                </a:tc>
                <a:tc>
                  <a:txBody>
                    <a:bodyPr/>
                    <a:lstStyle/>
                    <a:p>
                      <a:pPr algn="ctr">
                        <a:lnSpc>
                          <a:spcPct val="100000"/>
                        </a:lnSpc>
                        <a:spcBef>
                          <a:spcPts val="620"/>
                        </a:spcBef>
                      </a:pPr>
                      <a:r>
                        <a:rPr sz="2000" spc="-10" dirty="0"/>
                        <a:t>Statistical</a:t>
                      </a:r>
                      <a:r>
                        <a:rPr sz="2000" spc="-30" dirty="0"/>
                        <a:t> </a:t>
                      </a:r>
                      <a:r>
                        <a:rPr sz="2000" spc="-5" dirty="0"/>
                        <a:t>analysis</a:t>
                      </a:r>
                      <a:endParaRPr sz="2000">
                        <a:latin typeface="Calibri"/>
                        <a:cs typeface="Calibri"/>
                      </a:endParaRPr>
                    </a:p>
                  </a:txBody>
                  <a:tcPr marL="0" marR="0" marT="78740" marB="0"/>
                </a:tc>
              </a:tr>
              <a:tr h="482600">
                <a:tc>
                  <a:txBody>
                    <a:bodyPr/>
                    <a:lstStyle/>
                    <a:p>
                      <a:pPr marL="1905" algn="ctr">
                        <a:lnSpc>
                          <a:spcPct val="100000"/>
                        </a:lnSpc>
                        <a:spcBef>
                          <a:spcPts val="625"/>
                        </a:spcBef>
                      </a:pPr>
                      <a:r>
                        <a:rPr sz="2000" spc="-5" dirty="0"/>
                        <a:t>nltk,</a:t>
                      </a:r>
                      <a:r>
                        <a:rPr sz="2000" spc="-70" dirty="0"/>
                        <a:t> </a:t>
                      </a:r>
                      <a:r>
                        <a:rPr sz="2000" spc="-5" dirty="0"/>
                        <a:t>gensim</a:t>
                      </a:r>
                      <a:endParaRPr sz="2000" dirty="0">
                        <a:latin typeface="Calibri"/>
                        <a:cs typeface="Calibri"/>
                      </a:endParaRPr>
                    </a:p>
                  </a:txBody>
                  <a:tcPr marL="0" marR="0" marT="79375" marB="0"/>
                </a:tc>
                <a:tc>
                  <a:txBody>
                    <a:bodyPr/>
                    <a:lstStyle/>
                    <a:p>
                      <a:pPr algn="ctr">
                        <a:lnSpc>
                          <a:spcPct val="100000"/>
                        </a:lnSpc>
                        <a:spcBef>
                          <a:spcPts val="625"/>
                        </a:spcBef>
                      </a:pPr>
                      <a:r>
                        <a:rPr sz="2000" spc="-60" dirty="0"/>
                        <a:t>Text</a:t>
                      </a:r>
                      <a:r>
                        <a:rPr sz="2000" spc="-55" dirty="0"/>
                        <a:t> </a:t>
                      </a:r>
                      <a:r>
                        <a:rPr sz="2000" spc="-10" dirty="0"/>
                        <a:t>processing</a:t>
                      </a:r>
                      <a:endParaRPr sz="2000">
                        <a:latin typeface="Calibri"/>
                        <a:cs typeface="Calibri"/>
                      </a:endParaRPr>
                    </a:p>
                  </a:txBody>
                  <a:tcPr marL="0" marR="0" marT="79375" marB="0"/>
                </a:tc>
              </a:tr>
              <a:tr h="482600">
                <a:tc>
                  <a:txBody>
                    <a:bodyPr/>
                    <a:lstStyle/>
                    <a:p>
                      <a:pPr algn="ctr">
                        <a:lnSpc>
                          <a:spcPct val="100000"/>
                        </a:lnSpc>
                        <a:spcBef>
                          <a:spcPts val="625"/>
                        </a:spcBef>
                      </a:pPr>
                      <a:r>
                        <a:rPr sz="2000" spc="-10" dirty="0"/>
                        <a:t>networkx</a:t>
                      </a:r>
                      <a:endParaRPr sz="2000" dirty="0">
                        <a:latin typeface="Calibri"/>
                        <a:cs typeface="Calibri"/>
                      </a:endParaRPr>
                    </a:p>
                  </a:txBody>
                  <a:tcPr marL="0" marR="0" marT="79375" marB="0"/>
                </a:tc>
                <a:tc>
                  <a:txBody>
                    <a:bodyPr/>
                    <a:lstStyle/>
                    <a:p>
                      <a:pPr algn="ctr">
                        <a:lnSpc>
                          <a:spcPct val="100000"/>
                        </a:lnSpc>
                        <a:spcBef>
                          <a:spcPts val="625"/>
                        </a:spcBef>
                      </a:pPr>
                      <a:r>
                        <a:rPr sz="2000" spc="-10" dirty="0"/>
                        <a:t>Network </a:t>
                      </a:r>
                      <a:r>
                        <a:rPr sz="2000" spc="-5" dirty="0"/>
                        <a:t>analysis </a:t>
                      </a:r>
                      <a:r>
                        <a:rPr sz="2000" dirty="0"/>
                        <a:t>&amp;</a:t>
                      </a:r>
                      <a:r>
                        <a:rPr sz="2000" spc="-20" dirty="0"/>
                        <a:t> </a:t>
                      </a:r>
                      <a:r>
                        <a:rPr sz="2000" spc="-10" dirty="0"/>
                        <a:t>visualization</a:t>
                      </a:r>
                      <a:endParaRPr sz="2000">
                        <a:latin typeface="Calibri"/>
                        <a:cs typeface="Calibri"/>
                      </a:endParaRPr>
                    </a:p>
                  </a:txBody>
                  <a:tcPr marL="0" marR="0" marT="79375" marB="0"/>
                </a:tc>
              </a:tr>
              <a:tr h="482600">
                <a:tc>
                  <a:txBody>
                    <a:bodyPr/>
                    <a:lstStyle/>
                    <a:p>
                      <a:pPr algn="ctr">
                        <a:lnSpc>
                          <a:spcPct val="100000"/>
                        </a:lnSpc>
                        <a:spcBef>
                          <a:spcPts val="625"/>
                        </a:spcBef>
                      </a:pPr>
                      <a:r>
                        <a:rPr sz="2000" spc="-10" dirty="0"/>
                        <a:t>bokeh, </a:t>
                      </a:r>
                      <a:r>
                        <a:rPr sz="2000" spc="-5" dirty="0"/>
                        <a:t>matplotlib, seaborn,</a:t>
                      </a:r>
                      <a:r>
                        <a:rPr sz="2000" spc="-25" dirty="0"/>
                        <a:t> </a:t>
                      </a:r>
                      <a:r>
                        <a:rPr sz="2000" spc="-5" dirty="0"/>
                        <a:t>plotly</a:t>
                      </a:r>
                      <a:endParaRPr sz="2000" dirty="0">
                        <a:latin typeface="Calibri"/>
                        <a:cs typeface="Calibri"/>
                      </a:endParaRPr>
                    </a:p>
                  </a:txBody>
                  <a:tcPr marL="0" marR="0" marT="79375" marB="0"/>
                </a:tc>
                <a:tc>
                  <a:txBody>
                    <a:bodyPr/>
                    <a:lstStyle/>
                    <a:p>
                      <a:pPr algn="ctr">
                        <a:lnSpc>
                          <a:spcPct val="100000"/>
                        </a:lnSpc>
                        <a:spcBef>
                          <a:spcPts val="625"/>
                        </a:spcBef>
                      </a:pPr>
                      <a:r>
                        <a:rPr sz="2000" spc="-10" dirty="0"/>
                        <a:t>Visualization</a:t>
                      </a:r>
                      <a:endParaRPr sz="2000">
                        <a:latin typeface="Calibri"/>
                        <a:cs typeface="Calibri"/>
                      </a:endParaRPr>
                    </a:p>
                  </a:txBody>
                  <a:tcPr marL="0" marR="0" marT="79375" marB="0"/>
                </a:tc>
              </a:tr>
              <a:tr h="482600">
                <a:tc>
                  <a:txBody>
                    <a:bodyPr/>
                    <a:lstStyle/>
                    <a:p>
                      <a:pPr algn="ctr">
                        <a:lnSpc>
                          <a:spcPct val="100000"/>
                        </a:lnSpc>
                        <a:spcBef>
                          <a:spcPts val="625"/>
                        </a:spcBef>
                      </a:pPr>
                      <a:r>
                        <a:rPr sz="2000" spc="-5" dirty="0"/>
                        <a:t>beautifulsoup,</a:t>
                      </a:r>
                      <a:r>
                        <a:rPr sz="2000" spc="-40" dirty="0"/>
                        <a:t> </a:t>
                      </a:r>
                      <a:r>
                        <a:rPr sz="2000" spc="-10" dirty="0"/>
                        <a:t>scrapy</a:t>
                      </a:r>
                      <a:endParaRPr sz="2000" dirty="0">
                        <a:latin typeface="Calibri"/>
                        <a:cs typeface="Calibri"/>
                      </a:endParaRPr>
                    </a:p>
                  </a:txBody>
                  <a:tcPr marL="0" marR="0" marT="79375" marB="0"/>
                </a:tc>
                <a:tc>
                  <a:txBody>
                    <a:bodyPr/>
                    <a:lstStyle/>
                    <a:p>
                      <a:pPr marL="635" algn="ctr">
                        <a:lnSpc>
                          <a:spcPct val="100000"/>
                        </a:lnSpc>
                        <a:spcBef>
                          <a:spcPts val="625"/>
                        </a:spcBef>
                      </a:pPr>
                      <a:r>
                        <a:rPr sz="2000" spc="-25" dirty="0"/>
                        <a:t>Web</a:t>
                      </a:r>
                      <a:r>
                        <a:rPr sz="2000" spc="-105" dirty="0"/>
                        <a:t> </a:t>
                      </a:r>
                      <a:r>
                        <a:rPr sz="2000" spc="-5" dirty="0"/>
                        <a:t>scraping</a:t>
                      </a:r>
                      <a:endParaRPr sz="2000" dirty="0">
                        <a:latin typeface="Calibri"/>
                        <a:cs typeface="Calibri"/>
                      </a:endParaRPr>
                    </a:p>
                  </a:txBody>
                  <a:tcPr marL="0" marR="0" marT="79375" marB="0"/>
                </a:tc>
              </a:tr>
            </a:tbl>
          </a:graphicData>
        </a:graphic>
      </p:graphicFrame>
      <p:sp>
        <p:nvSpPr>
          <p:cNvPr id="5" name="Title 4"/>
          <p:cNvSpPr>
            <a:spLocks noGrp="1"/>
          </p:cNvSpPr>
          <p:nvPr>
            <p:ph type="title"/>
          </p:nvPr>
        </p:nvSpPr>
        <p:spPr/>
        <p:txBody>
          <a:bodyPr>
            <a:normAutofit fontScale="90000"/>
          </a:bodyPr>
          <a:lstStyle/>
          <a:p>
            <a:r>
              <a:rPr lang="en-US" dirty="0" smtClean="0"/>
              <a:t>Commonly Used Data Sciences Tools</a:t>
            </a:r>
            <a:endParaRPr lang="en-US" dirty="0"/>
          </a:p>
        </p:txBody>
      </p:sp>
    </p:spTree>
    <p:extLst>
      <p:ext uri="{BB962C8B-B14F-4D97-AF65-F5344CB8AC3E}">
        <p14:creationId xmlns:p14="http://schemas.microsoft.com/office/powerpoint/2010/main" val="308210763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31229"/>
            <a:ext cx="7679483" cy="1143000"/>
          </a:xfrm>
        </p:spPr>
        <p:txBody>
          <a:bodyPr/>
          <a:lstStyle/>
          <a:p>
            <a:r>
              <a:rPr lang="en-US" dirty="0" smtClean="0"/>
              <a:t>Big Data Analysis Techniques</a:t>
            </a:r>
            <a:endParaRPr lang="en-US" dirty="0"/>
          </a:p>
        </p:txBody>
      </p:sp>
      <p:sp>
        <p:nvSpPr>
          <p:cNvPr id="3" name="Content Placeholder 2"/>
          <p:cNvSpPr>
            <a:spLocks noGrp="1"/>
          </p:cNvSpPr>
          <p:nvPr>
            <p:ph idx="1"/>
          </p:nvPr>
        </p:nvSpPr>
        <p:spPr>
          <a:xfrm>
            <a:off x="457200" y="1121834"/>
            <a:ext cx="8229600" cy="5004334"/>
          </a:xfrm>
        </p:spPr>
        <p:txBody>
          <a:bodyPr>
            <a:normAutofit/>
          </a:bodyPr>
          <a:lstStyle/>
          <a:p>
            <a:pPr marL="0" indent="0">
              <a:buNone/>
            </a:pPr>
            <a:r>
              <a:rPr lang="en-US" dirty="0" smtClean="0"/>
              <a:t>Quantitative Analysis</a:t>
            </a:r>
          </a:p>
          <a:p>
            <a:pPr lvl="1"/>
            <a:r>
              <a:rPr lang="en-US" sz="2000" dirty="0"/>
              <a:t>Quantitative analysis is a data analysis technique that focuses on quantifying the patterns </a:t>
            </a:r>
            <a:r>
              <a:rPr lang="en-US" sz="2000" dirty="0" smtClean="0"/>
              <a:t>and </a:t>
            </a:r>
            <a:r>
              <a:rPr lang="en-US" sz="2000" dirty="0"/>
              <a:t>correlations found in the </a:t>
            </a:r>
            <a:r>
              <a:rPr lang="en-US" sz="2000" dirty="0" smtClean="0"/>
              <a:t>data</a:t>
            </a:r>
          </a:p>
          <a:p>
            <a:pPr lvl="1"/>
            <a:endParaRPr lang="en-US" dirty="0"/>
          </a:p>
          <a:p>
            <a:pPr marL="0" indent="0">
              <a:buNone/>
            </a:pPr>
            <a:endParaRPr lang="en-US" dirty="0"/>
          </a:p>
          <a:p>
            <a:pPr marL="0" indent="0">
              <a:buNone/>
            </a:pPr>
            <a:r>
              <a:rPr lang="en-US" dirty="0" smtClean="0"/>
              <a:t>Qualitative Analysis</a:t>
            </a:r>
          </a:p>
          <a:p>
            <a:pPr lvl="1"/>
            <a:r>
              <a:rPr lang="en-US" sz="2000" dirty="0" smtClean="0"/>
              <a:t>Qualitative </a:t>
            </a:r>
            <a:r>
              <a:rPr lang="en-US" sz="2000" dirty="0"/>
              <a:t>analysis is a data analysis technique that focuses on describing various data  qualities using words</a:t>
            </a:r>
          </a:p>
        </p:txBody>
      </p:sp>
      <p:sp>
        <p:nvSpPr>
          <p:cNvPr id="4" name="object 3"/>
          <p:cNvSpPr/>
          <p:nvPr/>
        </p:nvSpPr>
        <p:spPr>
          <a:xfrm>
            <a:off x="2786578" y="2369242"/>
            <a:ext cx="2798128" cy="123465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791795" y="4773081"/>
            <a:ext cx="3166622" cy="1584467"/>
          </a:xfrm>
          <a:prstGeom prst="rect">
            <a:avLst/>
          </a:prstGeom>
          <a:blipFill>
            <a:blip r:embed="rId3" cstate="print"/>
            <a:stretch>
              <a:fillRect/>
            </a:stretch>
          </a:blipFill>
        </p:spPr>
        <p:txBody>
          <a:bodyPr wrap="square" lIns="0" tIns="0" rIns="0" bIns="0" rtlCol="0"/>
          <a:lstStyle/>
          <a:p>
            <a:endParaRPr/>
          </a:p>
        </p:txBody>
      </p:sp>
      <p:sp>
        <p:nvSpPr>
          <p:cNvPr id="6" name="Rectangle 5"/>
          <p:cNvSpPr/>
          <p:nvPr/>
        </p:nvSpPr>
        <p:spPr>
          <a:xfrm>
            <a:off x="5584706" y="2561224"/>
            <a:ext cx="3268583" cy="830997"/>
          </a:xfrm>
          <a:prstGeom prst="rect">
            <a:avLst/>
          </a:prstGeom>
        </p:spPr>
        <p:txBody>
          <a:bodyPr wrap="square">
            <a:spAutoFit/>
          </a:bodyPr>
          <a:lstStyle/>
          <a:p>
            <a:pPr marL="809625">
              <a:lnSpc>
                <a:spcPct val="100000"/>
              </a:lnSpc>
              <a:spcBef>
                <a:spcPts val="735"/>
              </a:spcBef>
            </a:pPr>
            <a:r>
              <a:rPr lang="en-US" sz="1600" b="1" spc="-15" dirty="0">
                <a:cs typeface="Times New Roman"/>
              </a:rPr>
              <a:t>Figure </a:t>
            </a:r>
            <a:r>
              <a:rPr lang="en-US" sz="1600" b="1" spc="-5" dirty="0">
                <a:cs typeface="Times New Roman"/>
              </a:rPr>
              <a:t>8.2 </a:t>
            </a:r>
            <a:r>
              <a:rPr lang="en-US" sz="1600" spc="-10" dirty="0">
                <a:cs typeface="Times New Roman"/>
              </a:rPr>
              <a:t>The output </a:t>
            </a:r>
            <a:r>
              <a:rPr lang="en-US" sz="1600" spc="-5" dirty="0">
                <a:cs typeface="Times New Roman"/>
              </a:rPr>
              <a:t>of </a:t>
            </a:r>
            <a:r>
              <a:rPr lang="en-US" sz="1600" spc="-10" dirty="0">
                <a:cs typeface="Times New Roman"/>
              </a:rPr>
              <a:t>quantitative analysis is numerical in</a:t>
            </a:r>
            <a:r>
              <a:rPr lang="en-US" sz="1600" spc="204" dirty="0">
                <a:cs typeface="Times New Roman"/>
              </a:rPr>
              <a:t> </a:t>
            </a:r>
            <a:r>
              <a:rPr lang="en-US" sz="1600" spc="-10" dirty="0">
                <a:cs typeface="Times New Roman"/>
              </a:rPr>
              <a:t>nature.</a:t>
            </a:r>
            <a:endParaRPr lang="en-US" sz="1600" dirty="0">
              <a:cs typeface="Times New Roman"/>
            </a:endParaRPr>
          </a:p>
        </p:txBody>
      </p:sp>
      <p:sp>
        <p:nvSpPr>
          <p:cNvPr id="7" name="Rectangle 6"/>
          <p:cNvSpPr/>
          <p:nvPr/>
        </p:nvSpPr>
        <p:spPr>
          <a:xfrm>
            <a:off x="6358855" y="4789231"/>
            <a:ext cx="2641260" cy="1077218"/>
          </a:xfrm>
          <a:prstGeom prst="rect">
            <a:avLst/>
          </a:prstGeom>
        </p:spPr>
        <p:txBody>
          <a:bodyPr wrap="square">
            <a:spAutoFit/>
          </a:bodyPr>
          <a:lstStyle/>
          <a:p>
            <a:r>
              <a:rPr lang="en-US" sz="1600" b="1" spc="-15" dirty="0">
                <a:cs typeface="Times New Roman"/>
              </a:rPr>
              <a:t>Figure </a:t>
            </a:r>
            <a:r>
              <a:rPr lang="en-US" sz="1600" b="1" spc="-5" dirty="0">
                <a:cs typeface="Times New Roman"/>
              </a:rPr>
              <a:t>8.3 </a:t>
            </a:r>
            <a:r>
              <a:rPr lang="en-US" sz="1600" spc="-10" dirty="0">
                <a:cs typeface="Times New Roman"/>
              </a:rPr>
              <a:t>Qualitative results are descriptive in nature and </a:t>
            </a:r>
            <a:r>
              <a:rPr lang="en-US" sz="1600" spc="-5" dirty="0">
                <a:cs typeface="Times New Roman"/>
              </a:rPr>
              <a:t>not </a:t>
            </a:r>
            <a:r>
              <a:rPr lang="en-US" sz="1600" spc="-10" dirty="0">
                <a:cs typeface="Times New Roman"/>
              </a:rPr>
              <a:t>generalizable to the  entire</a:t>
            </a:r>
            <a:r>
              <a:rPr lang="en-US" sz="1600" spc="-60" dirty="0">
                <a:cs typeface="Times New Roman"/>
              </a:rPr>
              <a:t> </a:t>
            </a:r>
            <a:r>
              <a:rPr lang="en-US" sz="1600" spc="-10" dirty="0">
                <a:cs typeface="Times New Roman"/>
              </a:rPr>
              <a:t>dataset</a:t>
            </a:r>
            <a:endParaRPr lang="en-US" sz="1600" dirty="0"/>
          </a:p>
        </p:txBody>
      </p:sp>
    </p:spTree>
    <p:extLst>
      <p:ext uri="{BB962C8B-B14F-4D97-AF65-F5344CB8AC3E}">
        <p14:creationId xmlns:p14="http://schemas.microsoft.com/office/powerpoint/2010/main" val="3492388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20638"/>
            <a:ext cx="7679483" cy="1143000"/>
          </a:xfrm>
        </p:spPr>
        <p:txBody>
          <a:bodyPr/>
          <a:lstStyle/>
          <a:p>
            <a:r>
              <a:rPr lang="en-US" dirty="0" smtClean="0"/>
              <a:t>Big Data Analysis Techniques</a:t>
            </a:r>
            <a:endParaRPr lang="en-US" dirty="0"/>
          </a:p>
        </p:txBody>
      </p:sp>
      <p:pic>
        <p:nvPicPr>
          <p:cNvPr id="4" name="Content Placeholder 4"/>
          <p:cNvPicPr>
            <a:picLocks noChangeAspect="1"/>
          </p:cNvPicPr>
          <p:nvPr/>
        </p:nvPicPr>
        <p:blipFill rotWithShape="1">
          <a:blip r:embed="rId2"/>
          <a:srcRect l="374" t="-479" r="1" b="-195"/>
          <a:stretch/>
        </p:blipFill>
        <p:spPr>
          <a:xfrm>
            <a:off x="-1206500" y="6966537"/>
            <a:ext cx="5259917" cy="3437892"/>
          </a:xfrm>
          <a:prstGeom prst="rect">
            <a:avLst/>
          </a:prstGeom>
          <a:ln w="9525" cmpd="sng">
            <a:solidFill>
              <a:schemeClr val="tx1"/>
            </a:solidFill>
          </a:ln>
        </p:spPr>
      </p:pic>
      <p:pic>
        <p:nvPicPr>
          <p:cNvPr id="5" name="Picture 4"/>
          <p:cNvPicPr>
            <a:picLocks noChangeAspect="1"/>
          </p:cNvPicPr>
          <p:nvPr/>
        </p:nvPicPr>
        <p:blipFill rotWithShape="1">
          <a:blip r:embed="rId3"/>
          <a:srcRect b="2558"/>
          <a:stretch/>
        </p:blipFill>
        <p:spPr>
          <a:xfrm>
            <a:off x="1845986" y="2827440"/>
            <a:ext cx="5833499" cy="3628394"/>
          </a:xfrm>
          <a:prstGeom prst="rect">
            <a:avLst/>
          </a:prstGeom>
        </p:spPr>
      </p:pic>
      <p:sp>
        <p:nvSpPr>
          <p:cNvPr id="3" name="Content Placeholder 2"/>
          <p:cNvSpPr>
            <a:spLocks noGrp="1"/>
          </p:cNvSpPr>
          <p:nvPr>
            <p:ph idx="1"/>
          </p:nvPr>
        </p:nvSpPr>
        <p:spPr>
          <a:xfrm>
            <a:off x="2" y="1101732"/>
            <a:ext cx="9048747" cy="4525963"/>
          </a:xfrm>
        </p:spPr>
        <p:txBody>
          <a:bodyPr/>
          <a:lstStyle/>
          <a:p>
            <a:r>
              <a:rPr lang="en-US" dirty="0" smtClean="0"/>
              <a:t>Data Mining</a:t>
            </a:r>
          </a:p>
          <a:p>
            <a:pPr lvl="2"/>
            <a:r>
              <a:rPr lang="en-US" sz="2000" spc="-10" dirty="0" smtClean="0">
                <a:cs typeface="Times New Roman"/>
              </a:rPr>
              <a:t>Or data </a:t>
            </a:r>
            <a:r>
              <a:rPr lang="en-US" sz="2000" spc="-20" dirty="0">
                <a:cs typeface="Times New Roman"/>
              </a:rPr>
              <a:t>discovery, </a:t>
            </a:r>
            <a:r>
              <a:rPr lang="en-US" sz="2000" spc="-10" dirty="0">
                <a:cs typeface="Times New Roman"/>
              </a:rPr>
              <a:t>is </a:t>
            </a:r>
            <a:r>
              <a:rPr lang="en-US" sz="2000" spc="-5" dirty="0">
                <a:cs typeface="Times New Roman"/>
              </a:rPr>
              <a:t>a </a:t>
            </a:r>
            <a:r>
              <a:rPr lang="en-US" sz="2000" spc="-10" dirty="0">
                <a:cs typeface="Times New Roman"/>
              </a:rPr>
              <a:t>specialized form </a:t>
            </a:r>
            <a:r>
              <a:rPr lang="en-US" sz="2000" spc="-5" dirty="0">
                <a:cs typeface="Times New Roman"/>
              </a:rPr>
              <a:t>of </a:t>
            </a:r>
            <a:r>
              <a:rPr lang="en-US" sz="2000" spc="-10" dirty="0">
                <a:cs typeface="Times New Roman"/>
              </a:rPr>
              <a:t>data analysis that </a:t>
            </a:r>
            <a:r>
              <a:rPr lang="en-US" sz="2000" spc="-15" dirty="0" smtClean="0">
                <a:cs typeface="Times New Roman"/>
              </a:rPr>
              <a:t>targets </a:t>
            </a:r>
            <a:r>
              <a:rPr lang="en-US" sz="2000" spc="-15" dirty="0">
                <a:cs typeface="Times New Roman"/>
              </a:rPr>
              <a:t>large </a:t>
            </a:r>
            <a:r>
              <a:rPr lang="en-US" sz="2000" spc="-10" dirty="0">
                <a:cs typeface="Times New Roman"/>
              </a:rPr>
              <a:t>datasets. </a:t>
            </a:r>
            <a:endParaRPr lang="en-US" sz="2000" spc="-10" dirty="0">
              <a:latin typeface="Times New Roman"/>
              <a:cs typeface="Times New Roman"/>
            </a:endParaRPr>
          </a:p>
          <a:p>
            <a:pPr lvl="2"/>
            <a:r>
              <a:rPr lang="en-US" sz="2000" spc="-10" dirty="0" smtClean="0">
                <a:cs typeface="Times New Roman"/>
              </a:rPr>
              <a:t>Techniques include automated</a:t>
            </a:r>
            <a:r>
              <a:rPr lang="en-US" sz="2000" spc="-10" dirty="0">
                <a:cs typeface="Times New Roman"/>
              </a:rPr>
              <a:t>, software-based </a:t>
            </a:r>
            <a:r>
              <a:rPr lang="en-US" sz="2000" spc="-10" dirty="0" smtClean="0">
                <a:cs typeface="Times New Roman"/>
              </a:rPr>
              <a:t>technique </a:t>
            </a:r>
            <a:r>
              <a:rPr lang="en-US" sz="2000" spc="-10" dirty="0">
                <a:cs typeface="Times New Roman"/>
              </a:rPr>
              <a:t>that sift through massive datasets to identify </a:t>
            </a:r>
            <a:r>
              <a:rPr lang="en-US" sz="2000" spc="-10" dirty="0" smtClean="0">
                <a:cs typeface="Times New Roman"/>
              </a:rPr>
              <a:t>patterns </a:t>
            </a:r>
            <a:r>
              <a:rPr lang="en-US" sz="2000" spc="-10" dirty="0">
                <a:cs typeface="Times New Roman"/>
              </a:rPr>
              <a:t>and</a:t>
            </a:r>
            <a:r>
              <a:rPr lang="en-US" sz="2000" spc="-25" dirty="0">
                <a:cs typeface="Times New Roman"/>
              </a:rPr>
              <a:t> </a:t>
            </a:r>
            <a:r>
              <a:rPr lang="en-US" sz="2000" spc="-10" dirty="0">
                <a:cs typeface="Times New Roman"/>
              </a:rPr>
              <a:t>trends.</a:t>
            </a:r>
            <a:endParaRPr lang="en-US" sz="2000" dirty="0">
              <a:cs typeface="Times New Roman"/>
            </a:endParaRPr>
          </a:p>
          <a:p>
            <a:pPr lvl="1"/>
            <a:endParaRPr lang="en-US" dirty="0"/>
          </a:p>
        </p:txBody>
      </p:sp>
      <p:sp>
        <p:nvSpPr>
          <p:cNvPr id="6" name="TextBox 5"/>
          <p:cNvSpPr txBox="1"/>
          <p:nvPr/>
        </p:nvSpPr>
        <p:spPr>
          <a:xfrm>
            <a:off x="2889251" y="4461390"/>
            <a:ext cx="941916" cy="200055"/>
          </a:xfrm>
          <a:prstGeom prst="rect">
            <a:avLst/>
          </a:prstGeom>
          <a:noFill/>
        </p:spPr>
        <p:txBody>
          <a:bodyPr wrap="square" rtlCol="0">
            <a:spAutoFit/>
          </a:bodyPr>
          <a:lstStyle/>
          <a:p>
            <a:r>
              <a:rPr lang="en-US" sz="700" b="1" dirty="0" smtClean="0">
                <a:solidFill>
                  <a:schemeClr val="bg1">
                    <a:lumMod val="50000"/>
                  </a:schemeClr>
                </a:solidFill>
              </a:rPr>
              <a:t>Feature Extraction</a:t>
            </a:r>
            <a:endParaRPr lang="en-US" sz="700" b="1" dirty="0">
              <a:solidFill>
                <a:schemeClr val="bg1">
                  <a:lumMod val="50000"/>
                </a:schemeClr>
              </a:solidFill>
            </a:endParaRPr>
          </a:p>
        </p:txBody>
      </p:sp>
    </p:spTree>
    <p:extLst>
      <p:ext uri="{BB962C8B-B14F-4D97-AF65-F5344CB8AC3E}">
        <p14:creationId xmlns:p14="http://schemas.microsoft.com/office/powerpoint/2010/main" val="1341925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751" y="781565"/>
            <a:ext cx="2127585" cy="1143000"/>
          </a:xfrm>
        </p:spPr>
        <p:txBody>
          <a:bodyPr>
            <a:noAutofit/>
          </a:bodyPr>
          <a:lstStyle/>
          <a:p>
            <a:r>
              <a:rPr lang="en-US" dirty="0" smtClean="0"/>
              <a:t>Data</a:t>
            </a:r>
            <a:br>
              <a:rPr lang="en-US" dirty="0" smtClean="0"/>
            </a:br>
            <a:r>
              <a:rPr lang="en-US" dirty="0" smtClean="0"/>
              <a:t>Mining</a:t>
            </a:r>
            <a:br>
              <a:rPr lang="en-US" dirty="0" smtClean="0"/>
            </a:br>
            <a:r>
              <a:rPr lang="en-US" dirty="0" smtClean="0"/>
              <a:t>Process</a:t>
            </a:r>
            <a:endParaRPr lang="en-US" dirty="0"/>
          </a:p>
        </p:txBody>
      </p:sp>
      <p:pic>
        <p:nvPicPr>
          <p:cNvPr id="8" name="Picture 7"/>
          <p:cNvPicPr>
            <a:picLocks noChangeAspect="1"/>
          </p:cNvPicPr>
          <p:nvPr/>
        </p:nvPicPr>
        <p:blipFill>
          <a:blip r:embed="rId2"/>
          <a:stretch>
            <a:fillRect/>
          </a:stretch>
        </p:blipFill>
        <p:spPr>
          <a:xfrm>
            <a:off x="3021295" y="4049075"/>
            <a:ext cx="6104677" cy="2437139"/>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80046" y1="15141" x2="80046" y2="15141"/>
                        <a14:foregroundMark x1="95528" y1="46831" x2="95528" y2="46831"/>
                        <a14:foregroundMark x1="47821" y1="4343" x2="47821" y2="4343"/>
                        <a14:foregroundMark x1="5505" y1="52230" x2="5505" y2="52230"/>
                        <a14:foregroundMark x1="53440" y1="94953" x2="53440" y2="94953"/>
                        <a14:foregroundMark x1="24427" y1="12676" x2="24427" y2="12676"/>
                        <a14:foregroundMark x1="9289" y1="30986" x2="9289" y2="30986"/>
                        <a14:foregroundMark x1="42317" y1="94131" x2="42317" y2="94131"/>
                        <a14:foregroundMark x1="25917" y1="86972" x2="25917" y2="86972"/>
                        <a14:foregroundMark x1="12156" y1="72887" x2="12156" y2="72887"/>
                        <a14:foregroundMark x1="90252" y1="69836" x2="90252" y2="69836"/>
                        <a14:foregroundMark x1="83830" y1="78873" x2="83830" y2="78873"/>
                        <a14:foregroundMark x1="64564" y1="92019" x2="64564" y2="92019"/>
                        <a14:foregroundMark x1="70986" y1="88967" x2="70986" y2="88967"/>
                        <a14:foregroundMark x1="70986" y1="88967" x2="70986" y2="88967"/>
                        <a14:foregroundMark x1="79128" y1="83920" x2="79128" y2="83920"/>
                        <a14:foregroundMark x1="89679" y1="27934" x2="89679" y2="27934"/>
                        <a14:foregroundMark x1="63647" y1="6690" x2="63647" y2="6690"/>
                        <a14:foregroundMark x1="34748" y1="7277" x2="34748" y2="7277"/>
                      </a14:backgroundRemoval>
                    </a14:imgEffect>
                  </a14:imgLayer>
                </a14:imgProps>
              </a:ext>
            </a:extLst>
          </a:blip>
          <a:stretch>
            <a:fillRect/>
          </a:stretch>
        </p:blipFill>
        <p:spPr>
          <a:xfrm>
            <a:off x="-83274" y="2860480"/>
            <a:ext cx="3713358" cy="3628188"/>
          </a:xfrm>
          <a:prstGeom prst="rect">
            <a:avLst/>
          </a:prstGeom>
        </p:spPr>
      </p:pic>
      <p:pic>
        <p:nvPicPr>
          <p:cNvPr id="6" name="Picture 5"/>
          <p:cNvPicPr>
            <a:picLocks noChangeAspect="1"/>
          </p:cNvPicPr>
          <p:nvPr/>
        </p:nvPicPr>
        <p:blipFill rotWithShape="1">
          <a:blip r:embed="rId5"/>
          <a:srcRect l="6428"/>
          <a:stretch/>
        </p:blipFill>
        <p:spPr>
          <a:xfrm>
            <a:off x="2844016" y="-119142"/>
            <a:ext cx="6299984" cy="4168218"/>
          </a:xfrm>
          <a:prstGeom prst="rect">
            <a:avLst/>
          </a:prstGeom>
        </p:spPr>
      </p:pic>
      <p:sp>
        <p:nvSpPr>
          <p:cNvPr id="7" name="Rectangle 6"/>
          <p:cNvSpPr/>
          <p:nvPr/>
        </p:nvSpPr>
        <p:spPr>
          <a:xfrm>
            <a:off x="5421856" y="6092743"/>
            <a:ext cx="3147015" cy="276999"/>
          </a:xfrm>
          <a:prstGeom prst="rect">
            <a:avLst/>
          </a:prstGeom>
        </p:spPr>
        <p:txBody>
          <a:bodyPr wrap="none">
            <a:spAutoFit/>
          </a:bodyPr>
          <a:lstStyle/>
          <a:p>
            <a:r>
              <a:rPr lang="en-US" sz="1200" dirty="0"/>
              <a:t>http://</a:t>
            </a:r>
            <a:r>
              <a:rPr lang="en-US" sz="1200" dirty="0" err="1"/>
              <a:t>www.customdatahub.com</a:t>
            </a:r>
            <a:r>
              <a:rPr lang="en-US" sz="1200" dirty="0"/>
              <a:t>/data-mining/</a:t>
            </a:r>
          </a:p>
        </p:txBody>
      </p:sp>
      <p:cxnSp>
        <p:nvCxnSpPr>
          <p:cNvPr id="10" name="Elbow Connector 9"/>
          <p:cNvCxnSpPr/>
          <p:nvPr/>
        </p:nvCxnSpPr>
        <p:spPr>
          <a:xfrm rot="10800000">
            <a:off x="2487083" y="3450167"/>
            <a:ext cx="4360334" cy="846666"/>
          </a:xfrm>
          <a:prstGeom prst="bentConnector3">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3" name="Rounded Rectangle 2"/>
          <p:cNvSpPr/>
          <p:nvPr/>
        </p:nvSpPr>
        <p:spPr>
          <a:xfrm>
            <a:off x="1047750" y="3175000"/>
            <a:ext cx="1439332" cy="3492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Mining</a:t>
            </a:r>
          </a:p>
          <a:p>
            <a:pPr algn="ctr"/>
            <a:r>
              <a:rPr lang="en-US" sz="1000" dirty="0" smtClean="0"/>
              <a:t>Verification</a:t>
            </a:r>
            <a:endParaRPr lang="en-US" sz="1000" dirty="0"/>
          </a:p>
        </p:txBody>
      </p:sp>
    </p:spTree>
    <p:extLst>
      <p:ext uri="{BB962C8B-B14F-4D97-AF65-F5344CB8AC3E}">
        <p14:creationId xmlns:p14="http://schemas.microsoft.com/office/powerpoint/2010/main" val="3520254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10055"/>
            <a:ext cx="7679483" cy="1143000"/>
          </a:xfrm>
        </p:spPr>
        <p:txBody>
          <a:bodyPr/>
          <a:lstStyle/>
          <a:p>
            <a:r>
              <a:rPr lang="en-US" dirty="0" smtClean="0"/>
              <a:t>Big Data Analysis Techniques</a:t>
            </a:r>
            <a:endParaRPr lang="en-US" dirty="0"/>
          </a:p>
        </p:txBody>
      </p:sp>
      <p:sp>
        <p:nvSpPr>
          <p:cNvPr id="3" name="Content Placeholder 2"/>
          <p:cNvSpPr>
            <a:spLocks noGrp="1"/>
          </p:cNvSpPr>
          <p:nvPr>
            <p:ph idx="1"/>
          </p:nvPr>
        </p:nvSpPr>
        <p:spPr>
          <a:xfrm>
            <a:off x="148167" y="1259417"/>
            <a:ext cx="8847666" cy="5312833"/>
          </a:xfrm>
        </p:spPr>
        <p:txBody>
          <a:bodyPr>
            <a:normAutofit fontScale="92500" lnSpcReduction="10000"/>
          </a:bodyPr>
          <a:lstStyle/>
          <a:p>
            <a:r>
              <a:rPr lang="en-US" dirty="0" smtClean="0"/>
              <a:t>Statistical Analysis</a:t>
            </a:r>
          </a:p>
          <a:p>
            <a:pPr lvl="1"/>
            <a:r>
              <a:rPr lang="en-US" dirty="0" smtClean="0"/>
              <a:t>A/B Testing</a:t>
            </a:r>
          </a:p>
          <a:p>
            <a:pPr lvl="2"/>
            <a:r>
              <a:rPr lang="en-US" spc="-10" dirty="0">
                <a:cs typeface="Times New Roman"/>
              </a:rPr>
              <a:t>A/B testing, also known as split </a:t>
            </a:r>
            <a:r>
              <a:rPr lang="en-US" spc="-5" dirty="0">
                <a:cs typeface="Times New Roman"/>
              </a:rPr>
              <a:t>or </a:t>
            </a:r>
            <a:r>
              <a:rPr lang="en-US" spc="-10" dirty="0">
                <a:cs typeface="Times New Roman"/>
              </a:rPr>
              <a:t>bucket testing, compares two versions </a:t>
            </a:r>
            <a:r>
              <a:rPr lang="en-US" spc="-5" dirty="0">
                <a:cs typeface="Times New Roman"/>
              </a:rPr>
              <a:t>of </a:t>
            </a:r>
            <a:r>
              <a:rPr lang="en-US" spc="-10" dirty="0">
                <a:cs typeface="Times New Roman"/>
              </a:rPr>
              <a:t>an element to </a:t>
            </a:r>
            <a:r>
              <a:rPr lang="en-US" spc="-10" dirty="0" smtClean="0">
                <a:cs typeface="Times New Roman"/>
              </a:rPr>
              <a:t>determine </a:t>
            </a:r>
            <a:r>
              <a:rPr lang="en-US" spc="-10" dirty="0">
                <a:cs typeface="Times New Roman"/>
              </a:rPr>
              <a:t>which version is superior based on </a:t>
            </a:r>
            <a:r>
              <a:rPr lang="en-US" spc="-5" dirty="0">
                <a:cs typeface="Times New Roman"/>
              </a:rPr>
              <a:t>a </a:t>
            </a:r>
            <a:r>
              <a:rPr lang="en-US" spc="-10" dirty="0">
                <a:cs typeface="Times New Roman"/>
              </a:rPr>
              <a:t>pre-defined metric. </a:t>
            </a:r>
            <a:endParaRPr lang="en-US" dirty="0" smtClean="0"/>
          </a:p>
          <a:p>
            <a:pPr lvl="1"/>
            <a:r>
              <a:rPr lang="en-US" dirty="0" smtClean="0"/>
              <a:t>Covariance Correlation</a:t>
            </a:r>
            <a:endParaRPr lang="en-US" dirty="0" smtClean="0"/>
          </a:p>
          <a:p>
            <a:pPr lvl="2"/>
            <a:r>
              <a:rPr lang="en-US" dirty="0" smtClean="0"/>
              <a:t>Covariance and Correlation </a:t>
            </a:r>
            <a:r>
              <a:rPr lang="en-US" dirty="0"/>
              <a:t>is an analysis technique used to determine whether two variables are related to </a:t>
            </a:r>
            <a:r>
              <a:rPr lang="en-US" dirty="0" smtClean="0"/>
              <a:t>each </a:t>
            </a:r>
            <a:r>
              <a:rPr lang="en-US" dirty="0"/>
              <a:t>other. </a:t>
            </a:r>
            <a:endParaRPr lang="en-US" dirty="0" smtClean="0"/>
          </a:p>
          <a:p>
            <a:pPr lvl="3"/>
            <a:r>
              <a:rPr lang="en-US" spc="-10" dirty="0">
                <a:cs typeface="Times New Roman"/>
              </a:rPr>
              <a:t>Correlation assumes that both variables are</a:t>
            </a:r>
            <a:r>
              <a:rPr lang="en-US" spc="114" dirty="0">
                <a:cs typeface="Times New Roman"/>
              </a:rPr>
              <a:t> </a:t>
            </a:r>
            <a:r>
              <a:rPr lang="en-US" spc="-10" dirty="0">
                <a:cs typeface="Times New Roman"/>
              </a:rPr>
              <a:t>independent</a:t>
            </a:r>
            <a:r>
              <a:rPr lang="en-US" spc="-10" dirty="0" smtClean="0">
                <a:cs typeface="Times New Roman"/>
              </a:rPr>
              <a:t>.</a:t>
            </a:r>
            <a:endParaRPr lang="en-US" dirty="0" smtClean="0"/>
          </a:p>
          <a:p>
            <a:pPr lvl="1"/>
            <a:r>
              <a:rPr lang="en-US" dirty="0" smtClean="0"/>
              <a:t>Regression</a:t>
            </a:r>
          </a:p>
          <a:p>
            <a:pPr lvl="2"/>
            <a:r>
              <a:rPr lang="en-US" spc="-10" dirty="0">
                <a:cs typeface="Times New Roman"/>
              </a:rPr>
              <a:t>The analysis technique </a:t>
            </a:r>
            <a:r>
              <a:rPr lang="en-US" spc="-5" dirty="0">
                <a:cs typeface="Times New Roman"/>
              </a:rPr>
              <a:t>of </a:t>
            </a:r>
            <a:r>
              <a:rPr lang="en-US" spc="-10" dirty="0">
                <a:cs typeface="Times New Roman"/>
              </a:rPr>
              <a:t>regression explores how </a:t>
            </a:r>
            <a:r>
              <a:rPr lang="en-US" spc="-5" dirty="0">
                <a:cs typeface="Times New Roman"/>
              </a:rPr>
              <a:t>a </a:t>
            </a:r>
            <a:r>
              <a:rPr lang="en-US" spc="-10" dirty="0">
                <a:cs typeface="Times New Roman"/>
              </a:rPr>
              <a:t>dependent variable is related to an </a:t>
            </a:r>
            <a:r>
              <a:rPr lang="en-US" spc="-10" dirty="0" smtClean="0">
                <a:cs typeface="Times New Roman"/>
              </a:rPr>
              <a:t>independent </a:t>
            </a:r>
            <a:r>
              <a:rPr lang="en-US" spc="-10" dirty="0">
                <a:cs typeface="Times New Roman"/>
              </a:rPr>
              <a:t>variable within </a:t>
            </a:r>
            <a:r>
              <a:rPr lang="en-US" spc="-5" dirty="0">
                <a:cs typeface="Times New Roman"/>
              </a:rPr>
              <a:t>a </a:t>
            </a:r>
            <a:r>
              <a:rPr lang="en-US" spc="-10" dirty="0">
                <a:cs typeface="Times New Roman"/>
              </a:rPr>
              <a:t>dataset. </a:t>
            </a:r>
            <a:endParaRPr lang="en-US" spc="-10" dirty="0" smtClean="0">
              <a:cs typeface="Times New Roman"/>
            </a:endParaRPr>
          </a:p>
          <a:p>
            <a:pPr lvl="3"/>
            <a:r>
              <a:rPr lang="en-US" spc="-10" dirty="0" smtClean="0">
                <a:cs typeface="Times New Roman"/>
              </a:rPr>
              <a:t>applicable </a:t>
            </a:r>
            <a:r>
              <a:rPr lang="en-US" spc="-10" dirty="0">
                <a:cs typeface="Times New Roman"/>
              </a:rPr>
              <a:t>to variables that have previously been  identified as dependent and independent variables and implies that there is </a:t>
            </a:r>
            <a:r>
              <a:rPr lang="en-US" spc="-5" dirty="0">
                <a:cs typeface="Times New Roman"/>
              </a:rPr>
              <a:t>a </a:t>
            </a:r>
            <a:r>
              <a:rPr lang="en-US" spc="-10" dirty="0">
                <a:cs typeface="Times New Roman"/>
              </a:rPr>
              <a:t>degree </a:t>
            </a:r>
            <a:r>
              <a:rPr lang="en-US" spc="-5" dirty="0">
                <a:cs typeface="Times New Roman"/>
              </a:rPr>
              <a:t>of  </a:t>
            </a:r>
            <a:r>
              <a:rPr lang="en-US" spc="-10" dirty="0">
                <a:cs typeface="Times New Roman"/>
              </a:rPr>
              <a:t>causation between the variables.</a:t>
            </a:r>
            <a:endParaRPr lang="en-US" dirty="0"/>
          </a:p>
        </p:txBody>
      </p:sp>
    </p:spTree>
    <p:extLst>
      <p:ext uri="{BB962C8B-B14F-4D97-AF65-F5344CB8AC3E}">
        <p14:creationId xmlns:p14="http://schemas.microsoft.com/office/powerpoint/2010/main" val="2765812111"/>
      </p:ext>
    </p:extLst>
  </p:cSld>
  <p:clrMapOvr>
    <a:masterClrMapping/>
  </p:clrMapOvr>
</p:sld>
</file>

<file path=ppt/theme/theme1.xml><?xml version="1.0" encoding="utf-8"?>
<a:theme xmlns:a="http://schemas.openxmlformats.org/drawingml/2006/main" name="Office Them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10364</TotalTime>
  <Words>4336</Words>
  <Application>Microsoft Macintosh PowerPoint</Application>
  <PresentationFormat>On-screen Show (4:3)</PresentationFormat>
  <Paragraphs>449</Paragraphs>
  <Slides>51</Slides>
  <Notes>8</Notes>
  <HiddenSlides>0</HiddenSlides>
  <MMClips>0</MMClips>
  <ScaleCrop>false</ScaleCrop>
  <HeadingPairs>
    <vt:vector size="4" baseType="variant">
      <vt:variant>
        <vt:lpstr>Theme</vt:lpstr>
      </vt:variant>
      <vt:variant>
        <vt:i4>2</vt:i4>
      </vt:variant>
      <vt:variant>
        <vt:lpstr>Slide Titles</vt:lpstr>
      </vt:variant>
      <vt:variant>
        <vt:i4>51</vt:i4>
      </vt:variant>
    </vt:vector>
  </HeadingPairs>
  <TitlesOfParts>
    <vt:vector size="53" baseType="lpstr">
      <vt:lpstr>Office Theme</vt:lpstr>
      <vt:lpstr>1_Office Theme</vt:lpstr>
      <vt:lpstr>Today and Next Week…</vt:lpstr>
      <vt:lpstr>Lecture: 4  Big Data Analysis, Technology Concepts, and Techniques</vt:lpstr>
      <vt:lpstr>Agenda 9/21 - Big Data Analysis, Technology Concepts, and Techniques </vt:lpstr>
      <vt:lpstr>Agenda – Enterprise Technologies  and Big Data Business Intelligence</vt:lpstr>
      <vt:lpstr>Big Data Analysis Techniques and Technology</vt:lpstr>
      <vt:lpstr>Big Data Analysis Techniques</vt:lpstr>
      <vt:lpstr>Big Data Analysis Techniques</vt:lpstr>
      <vt:lpstr>Data Mining Process</vt:lpstr>
      <vt:lpstr>Big Data Analysis Techniques</vt:lpstr>
      <vt:lpstr>A/B Testing</vt:lpstr>
      <vt:lpstr>Correlation</vt:lpstr>
      <vt:lpstr>Correlation</vt:lpstr>
      <vt:lpstr>Regression</vt:lpstr>
      <vt:lpstr>Regression</vt:lpstr>
      <vt:lpstr>Big Data Analysis Techniques</vt:lpstr>
      <vt:lpstr>Machine Learning Techniques</vt:lpstr>
      <vt:lpstr>Classification</vt:lpstr>
      <vt:lpstr>Clustering</vt:lpstr>
      <vt:lpstr>Outlier Detection</vt:lpstr>
      <vt:lpstr>Filtering</vt:lpstr>
      <vt:lpstr>Big Data Analysis Techniques</vt:lpstr>
      <vt:lpstr>Natural Language Processing (NLP)</vt:lpstr>
      <vt:lpstr>Text Analytics and Sentiment Analysis</vt:lpstr>
      <vt:lpstr>Big Data Analysis Techniques</vt:lpstr>
      <vt:lpstr>Heat Maps</vt:lpstr>
      <vt:lpstr>Time Series Plots</vt:lpstr>
      <vt:lpstr>Time Series Analysis</vt:lpstr>
      <vt:lpstr>Network Graphs</vt:lpstr>
      <vt:lpstr>Spatial Data Mapping</vt:lpstr>
      <vt:lpstr>Enterprise Technologies and Big Data Business Intelligence</vt:lpstr>
      <vt:lpstr>Why Streaming?</vt:lpstr>
      <vt:lpstr>Streaming and OLTP</vt:lpstr>
      <vt:lpstr>Batch and OLAP</vt:lpstr>
      <vt:lpstr>Streaming Analytics: “What Is A Stream”</vt:lpstr>
      <vt:lpstr>Traditional Data Processing – Request &amp; Response</vt:lpstr>
      <vt:lpstr>The New Era: Streaming Analytics</vt:lpstr>
      <vt:lpstr>Streaming Analytics Reference Architecture</vt:lpstr>
      <vt:lpstr>Streaming Analytics Processing Pipeline</vt:lpstr>
      <vt:lpstr>Real-time Batch Comparison</vt:lpstr>
      <vt:lpstr>Extract Transform Load (ETL)</vt:lpstr>
      <vt:lpstr>Data Warehouse</vt:lpstr>
      <vt:lpstr>Data Marts</vt:lpstr>
      <vt:lpstr>Ad-hoc Reports and Dashboards</vt:lpstr>
      <vt:lpstr>Traditional Business Intelligence</vt:lpstr>
      <vt:lpstr>Big Data Business Intelligence</vt:lpstr>
      <vt:lpstr>Traditional &amp; Big Data Visualizations</vt:lpstr>
      <vt:lpstr>Visualization Types</vt:lpstr>
      <vt:lpstr>Python</vt:lpstr>
      <vt:lpstr>Python for Data Analytics</vt:lpstr>
      <vt:lpstr>Portfolio’s</vt:lpstr>
      <vt:lpstr>Commonly Used Data Sciences Tools</vt:lpstr>
    </vt:vector>
  </TitlesOfParts>
  <Company>Bowie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S. Harvey</dc:creator>
  <cp:lastModifiedBy>Benjamin S. Harvey</cp:lastModifiedBy>
  <cp:revision>281</cp:revision>
  <dcterms:created xsi:type="dcterms:W3CDTF">2017-09-10T17:28:52Z</dcterms:created>
  <dcterms:modified xsi:type="dcterms:W3CDTF">2017-09-21T21:42:40Z</dcterms:modified>
</cp:coreProperties>
</file>